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94" r:id="rId3"/>
    <p:sldId id="303" r:id="rId4"/>
    <p:sldId id="284" r:id="rId5"/>
    <p:sldId id="305" r:id="rId6"/>
    <p:sldId id="315" r:id="rId7"/>
    <p:sldId id="304" r:id="rId8"/>
    <p:sldId id="307" r:id="rId9"/>
    <p:sldId id="308" r:id="rId10"/>
    <p:sldId id="309" r:id="rId11"/>
    <p:sldId id="281" r:id="rId12"/>
    <p:sldId id="277" r:id="rId13"/>
    <p:sldId id="258" r:id="rId14"/>
    <p:sldId id="259" r:id="rId15"/>
    <p:sldId id="271" r:id="rId16"/>
    <p:sldId id="312" r:id="rId17"/>
    <p:sldId id="266" r:id="rId18"/>
    <p:sldId id="265" r:id="rId19"/>
    <p:sldId id="264" r:id="rId20"/>
    <p:sldId id="260" r:id="rId21"/>
    <p:sldId id="313" r:id="rId22"/>
    <p:sldId id="314" r:id="rId23"/>
    <p:sldId id="291" r:id="rId24"/>
    <p:sldId id="273" r:id="rId25"/>
    <p:sldId id="274" r:id="rId26"/>
    <p:sldId id="300" r:id="rId27"/>
    <p:sldId id="267" r:id="rId28"/>
    <p:sldId id="268" r:id="rId29"/>
    <p:sldId id="269" r:id="rId30"/>
    <p:sldId id="270" r:id="rId31"/>
    <p:sldId id="272" r:id="rId32"/>
    <p:sldId id="278" r:id="rId33"/>
    <p:sldId id="279" r:id="rId34"/>
    <p:sldId id="302" r:id="rId35"/>
    <p:sldId id="261" r:id="rId36"/>
    <p:sldId id="301"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2"/>
    <p:restoredTop sz="96327"/>
  </p:normalViewPr>
  <p:slideViewPr>
    <p:cSldViewPr snapToGrid="0" snapToObjects="1">
      <p:cViewPr varScale="1">
        <p:scale>
          <a:sx n="73" d="100"/>
          <a:sy n="73" d="100"/>
        </p:scale>
        <p:origin x="-69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1C8D181-66A3-984C-9241-8AB431BD84DE}" type="datetimeFigureOut">
              <a:rPr lang="en-US" smtClean="0"/>
              <a:t>06/23/2020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BD1A999-5EF5-4D46-AF66-F46996B58BC2}" type="slidenum">
              <a:rPr lang="en-US" smtClean="0"/>
              <a:t>‹#›</a:t>
            </a:fld>
            <a:endParaRPr lang="en-US"/>
          </a:p>
        </p:txBody>
      </p:sp>
    </p:spTree>
    <p:extLst>
      <p:ext uri="{BB962C8B-B14F-4D97-AF65-F5344CB8AC3E}">
        <p14:creationId xmlns:p14="http://schemas.microsoft.com/office/powerpoint/2010/main" val="1168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hroniclingamerica.loc.gov/lccn/sn85047611/1920-08-18/ed-1/seq-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it.ly/women2020Suffrag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oyez.org/cases/2012/12-9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Don’t need the award logo here since not primarily an EC webinar.  Maybe</a:t>
            </a:r>
            <a:r>
              <a:rPr lang="en-US" baseline="0" dirty="0"/>
              <a:t> should do the SML logo?  Include date?  June 25, 2020</a:t>
            </a:r>
            <a:endParaRPr dirty="0"/>
          </a:p>
        </p:txBody>
      </p:sp>
      <p:sp>
        <p:nvSpPr>
          <p:cNvPr id="132" name="Google Shape;132;p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1</a:t>
            </a:fld>
            <a:endParaRPr/>
          </a:p>
        </p:txBody>
      </p:sp>
    </p:spTree>
    <p:extLst>
      <p:ext uri="{BB962C8B-B14F-4D97-AF65-F5344CB8AC3E}">
        <p14:creationId xmlns:p14="http://schemas.microsoft.com/office/powerpoint/2010/main" val="13305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1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Jen </a:t>
            </a:r>
            <a:r>
              <a:rPr lang="en-US" dirty="0" err="1"/>
              <a:t>introducs</a:t>
            </a:r>
            <a:r>
              <a:rPr lang="en-US" dirty="0"/>
              <a:t> EC as means of</a:t>
            </a:r>
            <a:r>
              <a:rPr lang="en-US" baseline="0" dirty="0"/>
              <a:t> analyzing primary sources remotely or in class</a:t>
            </a:r>
            <a:endParaRPr dirty="0"/>
          </a:p>
        </p:txBody>
      </p:sp>
      <p:sp>
        <p:nvSpPr>
          <p:cNvPr id="143" name="Google Shape;14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21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907db4f61_1_3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907db4f61_1_31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r>
              <a:rPr lang="en-US" dirty="0"/>
              <a:t>Ms. Jolley’s students .  Jen describe</a:t>
            </a:r>
            <a:r>
              <a:rPr lang="en-US" baseline="0" dirty="0"/>
              <a:t> her assignment while this slide showing</a:t>
            </a:r>
            <a:endParaRPr dirty="0"/>
          </a:p>
        </p:txBody>
      </p:sp>
    </p:spTree>
    <p:extLst>
      <p:ext uri="{BB962C8B-B14F-4D97-AF65-F5344CB8AC3E}">
        <p14:creationId xmlns:p14="http://schemas.microsoft.com/office/powerpoint/2010/main" val="215384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907db4f61_1_2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907db4f61_1_265: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r>
              <a:rPr lang="en-US" dirty="0"/>
              <a:t>Right side is Jen’s description of the assignment which she said during</a:t>
            </a:r>
            <a:r>
              <a:rPr lang="en-US" baseline="0" dirty="0"/>
              <a:t> previous slide.  </a:t>
            </a:r>
            <a:r>
              <a:rPr lang="en-US" dirty="0"/>
              <a:t>I would like slide to have the testimonial but maybe on the other side the image from EC</a:t>
            </a:r>
            <a:r>
              <a:rPr lang="en-US" baseline="0" dirty="0"/>
              <a:t> with budget game</a:t>
            </a:r>
            <a:endParaRPr dirty="0"/>
          </a:p>
        </p:txBody>
      </p:sp>
    </p:spTree>
    <p:extLst>
      <p:ext uri="{BB962C8B-B14F-4D97-AF65-F5344CB8AC3E}">
        <p14:creationId xmlns:p14="http://schemas.microsoft.com/office/powerpoint/2010/main" val="231726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907db4f61_1_6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907db4f61_1_60: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r>
              <a:rPr lang="en-US" dirty="0"/>
              <a:t>Here testimonial and then George</a:t>
            </a:r>
            <a:r>
              <a:rPr lang="en-US" baseline="0" dirty="0"/>
              <a:t> Wallace blocking entrance to University of Alabama or Ruby Bridges paired with hand written </a:t>
            </a:r>
            <a:endParaRPr dirty="0"/>
          </a:p>
        </p:txBody>
      </p:sp>
    </p:spTree>
    <p:extLst>
      <p:ext uri="{BB962C8B-B14F-4D97-AF65-F5344CB8AC3E}">
        <p14:creationId xmlns:p14="http://schemas.microsoft.com/office/powerpoint/2010/main" val="705900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Jen explains how this</a:t>
            </a:r>
            <a:r>
              <a:rPr lang="en-US" baseline="0" dirty="0"/>
              <a:t> analysis tool is just one of many available out there for you to use</a:t>
            </a:r>
            <a:endParaRPr dirty="0"/>
          </a:p>
        </p:txBody>
      </p:sp>
      <p:sp>
        <p:nvSpPr>
          <p:cNvPr id="235" name="Google Shape;235;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47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defTabSz="966612">
              <a:buClr>
                <a:srgbClr val="000000"/>
              </a:buClr>
              <a:buSzPts val="1400"/>
              <a:defRPr/>
            </a:pPr>
            <a:r>
              <a:rPr lang="en-US" dirty="0"/>
              <a:t>I will ask teachers submit analysis</a:t>
            </a:r>
            <a:r>
              <a:rPr lang="en-US" baseline="0" dirty="0"/>
              <a:t> of this image—death at the polls.  Then show EC slides, then student testimonial</a:t>
            </a:r>
            <a:endParaRPr lang="en-US" dirty="0"/>
          </a:p>
          <a:p>
            <a:endParaRPr dirty="0"/>
          </a:p>
        </p:txBody>
      </p:sp>
      <p:sp>
        <p:nvSpPr>
          <p:cNvPr id="143" name="Google Shape;14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58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Jen talks </a:t>
            </a:r>
            <a:r>
              <a:rPr lang="en-US" baseline="0" dirty="0"/>
              <a:t>about teaching a voting unit.  Covers topics about voting from Reconstruction to present.  Variety of primary sources including photos, text and magazine covers.</a:t>
            </a:r>
            <a:endParaRPr dirty="0"/>
          </a:p>
        </p:txBody>
      </p:sp>
      <p:sp>
        <p:nvSpPr>
          <p:cNvPr id="207" name="Google Shape;207;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890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I could explain what</a:t>
            </a:r>
            <a:r>
              <a:rPr lang="en-US" baseline="0" dirty="0"/>
              <a:t> they are seeing in the slide.  </a:t>
            </a:r>
            <a:endParaRPr dirty="0"/>
          </a:p>
        </p:txBody>
      </p:sp>
      <p:sp>
        <p:nvSpPr>
          <p:cNvPr id="202" name="Google Shape;202;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48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a:p>
        </p:txBody>
      </p:sp>
      <p:sp>
        <p:nvSpPr>
          <p:cNvPr id="197" name="Google Shape;197;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74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Please improve.  Add some graphic?  Topic is remote teaching and learning with primary sources.  Computer? Computer as a chalkboard?</a:t>
            </a:r>
            <a:r>
              <a:rPr lang="en-US" baseline="0" dirty="0"/>
              <a:t>  Phone?</a:t>
            </a:r>
            <a:endParaRPr dirty="0"/>
          </a:p>
        </p:txBody>
      </p:sp>
      <p:sp>
        <p:nvSpPr>
          <p:cNvPr id="143" name="Google Shape;14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02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907db4f61_1_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907db4f61_1_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r>
              <a:rPr lang="en-US" dirty="0"/>
              <a:t>Jen then connects student testimonial to analysis we just did This is the Death at the Polls image.  Skeleton</a:t>
            </a:r>
            <a:r>
              <a:rPr lang="en-US" baseline="0" dirty="0"/>
              <a:t> with the gun.  Watermark text into the testimonial?</a:t>
            </a:r>
            <a:endParaRPr dirty="0"/>
          </a:p>
        </p:txBody>
      </p:sp>
    </p:spTree>
    <p:extLst>
      <p:ext uri="{BB962C8B-B14F-4D97-AF65-F5344CB8AC3E}">
        <p14:creationId xmlns:p14="http://schemas.microsoft.com/office/powerpoint/2010/main" val="2665339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Jen talks </a:t>
            </a:r>
            <a:r>
              <a:rPr lang="en-US" baseline="0" dirty="0"/>
              <a:t>about teaching a voting unit.  Covers topics about voting from Reconstruction to present.  Variety of primary sources including photos, text and magazine covers.</a:t>
            </a:r>
            <a:endParaRPr dirty="0"/>
          </a:p>
        </p:txBody>
      </p:sp>
      <p:sp>
        <p:nvSpPr>
          <p:cNvPr id="207" name="Google Shape;207;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85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a:lnSpc>
                <a:spcPct val="90000"/>
              </a:lnSpc>
              <a:spcBef>
                <a:spcPts val="634"/>
              </a:spcBef>
              <a:buClr>
                <a:schemeClr val="dk1"/>
              </a:buClr>
            </a:pPr>
            <a:r>
              <a:rPr lang="en-US" dirty="0">
                <a:sym typeface="Arial"/>
                <a:hlinkClick r:id="rId3"/>
              </a:rPr>
              <a:t>https://chroniclingamerica.loc.gov/lccn/sn85047611/1920-08-18/ed-1/seq-1/</a:t>
            </a:r>
            <a:r>
              <a:rPr lang="en-US" dirty="0">
                <a:sym typeface="Arial"/>
              </a:rPr>
              <a:t>  Jen</a:t>
            </a:r>
            <a:r>
              <a:rPr lang="en-US" baseline="0" dirty="0">
                <a:sym typeface="Arial"/>
              </a:rPr>
              <a:t> explains one way </a:t>
            </a:r>
            <a:r>
              <a:rPr lang="en-US" dirty="0">
                <a:sym typeface="Arial"/>
              </a:rPr>
              <a:t>to extend</a:t>
            </a:r>
            <a:r>
              <a:rPr lang="en-US" baseline="0" dirty="0">
                <a:sym typeface="Arial"/>
              </a:rPr>
              <a:t> this lesson is through a search of newspapers.  Chronicling America lets you search by state and date range.  Could also search the photo collection, or the women’s suffrage collection and exhibit.</a:t>
            </a:r>
            <a:endParaRPr lang="en-US" dirty="0">
              <a:sym typeface="Arial"/>
            </a:endParaRPr>
          </a:p>
          <a:p>
            <a:pPr>
              <a:lnSpc>
                <a:spcPct val="90000"/>
              </a:lnSpc>
              <a:spcBef>
                <a:spcPts val="634"/>
              </a:spcBef>
              <a:buClr>
                <a:schemeClr val="dk1"/>
              </a:buClr>
            </a:pPr>
            <a:r>
              <a:rPr lang="en-US" sz="1900" u="sng" dirty="0">
                <a:solidFill>
                  <a:schemeClr val="lt1"/>
                </a:solidFill>
                <a:highlight>
                  <a:srgbClr val="808080"/>
                </a:highlight>
                <a:latin typeface="Arial"/>
                <a:ea typeface="Arial"/>
                <a:cs typeface="Arial"/>
                <a:sym typeface="Arial"/>
              </a:rPr>
              <a:t>I</a:t>
            </a:r>
            <a:r>
              <a:rPr lang="en-US" sz="1900" dirty="0">
                <a:solidFill>
                  <a:schemeClr val="lt1"/>
                </a:solidFill>
                <a:latin typeface="Arial"/>
                <a:ea typeface="Arial"/>
                <a:cs typeface="Arial"/>
                <a:sym typeface="Arial"/>
              </a:rPr>
              <a:t/>
            </a:r>
            <a:br>
              <a:rPr lang="en-US" sz="1900" dirty="0">
                <a:solidFill>
                  <a:schemeClr val="lt1"/>
                </a:solidFill>
                <a:latin typeface="Arial"/>
                <a:ea typeface="Arial"/>
                <a:cs typeface="Arial"/>
                <a:sym typeface="Arial"/>
              </a:rPr>
            </a:br>
            <a:endParaRPr dirty="0"/>
          </a:p>
        </p:txBody>
      </p:sp>
      <p:sp>
        <p:nvSpPr>
          <p:cNvPr id="248" name="Google Shape;248;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806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907db4f61_1_4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907db4f61_1_428: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a:lnSpc>
                <a:spcPct val="90000"/>
              </a:lnSpc>
              <a:spcBef>
                <a:spcPts val="1057"/>
              </a:spcBef>
              <a:buClr>
                <a:schemeClr val="dk1"/>
              </a:buClr>
              <a:buSzPts val="1100"/>
            </a:pPr>
            <a:r>
              <a:rPr lang="en-US" sz="1500" u="sng" dirty="0">
                <a:solidFill>
                  <a:srgbClr val="6611CC"/>
                </a:solidFill>
                <a:highlight>
                  <a:schemeClr val="lt1"/>
                </a:highlight>
                <a:latin typeface="Roboto"/>
                <a:ea typeface="Roboto"/>
                <a:cs typeface="Roboto"/>
                <a:sym typeface="Roboto"/>
                <a:hlinkClick r:id="rId3"/>
              </a:rPr>
              <a:t>https://bit.ly/women2020Suffrage</a:t>
            </a:r>
            <a:r>
              <a:rPr lang="en-US" sz="1500" u="sng" dirty="0">
                <a:solidFill>
                  <a:srgbClr val="6611CC"/>
                </a:solidFill>
                <a:highlight>
                  <a:schemeClr val="lt1"/>
                </a:highlight>
                <a:latin typeface="Roboto"/>
                <a:ea typeface="Roboto"/>
                <a:cs typeface="Roboto"/>
                <a:sym typeface="Roboto"/>
              </a:rPr>
              <a:t>   Jen has a huge document of resources.  Maybe another suffragette behind list that is in the resource section</a:t>
            </a:r>
            <a:endParaRPr sz="1500" dirty="0"/>
          </a:p>
        </p:txBody>
      </p:sp>
      <p:sp>
        <p:nvSpPr>
          <p:cNvPr id="256" name="Google Shape;256;g8907db4f61_1_428: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pPr>
                <a:buClr>
                  <a:srgbClr val="000000"/>
                </a:buClr>
              </a:pPr>
              <a:t>25</a:t>
            </a:fld>
            <a:endParaRPr/>
          </a:p>
        </p:txBody>
      </p:sp>
    </p:spTree>
    <p:extLst>
      <p:ext uri="{BB962C8B-B14F-4D97-AF65-F5344CB8AC3E}">
        <p14:creationId xmlns:p14="http://schemas.microsoft.com/office/powerpoint/2010/main" val="1876947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Jen talks </a:t>
            </a:r>
            <a:r>
              <a:rPr lang="en-US" baseline="0" dirty="0"/>
              <a:t>about teaching a voting unit.  Covers topics about voting from Reconstruction to present.  Variety of primary sources including photos, text and magazine covers.</a:t>
            </a:r>
            <a:endParaRPr dirty="0"/>
          </a:p>
        </p:txBody>
      </p:sp>
      <p:sp>
        <p:nvSpPr>
          <p:cNvPr id="207" name="Google Shape;207;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55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Each of the primary sources has a compelling</a:t>
            </a:r>
            <a:r>
              <a:rPr lang="en-US" baseline="0" dirty="0"/>
              <a:t> question</a:t>
            </a:r>
            <a:endParaRPr dirty="0"/>
          </a:p>
        </p:txBody>
      </p:sp>
      <p:sp>
        <p:nvSpPr>
          <p:cNvPr id="213" name="Google Shape;213;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854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Vocabulary words.</a:t>
            </a:r>
            <a:r>
              <a:rPr lang="en-US" baseline="0" dirty="0"/>
              <a:t>  Text at varying levels.  This would be for higher grades or levels—reading actual legislation</a:t>
            </a:r>
            <a:endParaRPr dirty="0"/>
          </a:p>
        </p:txBody>
      </p:sp>
      <p:sp>
        <p:nvSpPr>
          <p:cNvPr id="218" name="Google Shape;218;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3652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Ideas from Jen on what should</a:t>
            </a:r>
            <a:r>
              <a:rPr lang="en-US" baseline="0" dirty="0"/>
              <a:t> be here  How TPS network is repository of teaching ideas from likeminded teachers.  FB for Primary source geeks.  Images of TPS teachers network then reference resources sheet.</a:t>
            </a:r>
            <a:endParaRPr dirty="0"/>
          </a:p>
        </p:txBody>
      </p:sp>
      <p:sp>
        <p:nvSpPr>
          <p:cNvPr id="223" name="Google Shape;223;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378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a:p>
        </p:txBody>
      </p:sp>
      <p:sp>
        <p:nvSpPr>
          <p:cNvPr id="229" name="Google Shape;229;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41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algn="ctr">
              <a:buClr>
                <a:schemeClr val="dk1"/>
              </a:buClr>
            </a:pPr>
            <a:r>
              <a:rPr lang="en-US" sz="2500" dirty="0">
                <a:solidFill>
                  <a:srgbClr val="000000"/>
                </a:solidFill>
                <a:latin typeface="Arial"/>
                <a:ea typeface="Arial"/>
                <a:cs typeface="Arial"/>
                <a:sym typeface="Arial"/>
              </a:rPr>
              <a:t>Shelby County v. Holder (2013)</a:t>
            </a:r>
            <a:r>
              <a:rPr lang="en-US" sz="2500" dirty="0">
                <a:solidFill>
                  <a:schemeClr val="lt1"/>
                </a:solidFill>
                <a:latin typeface="Arial"/>
                <a:ea typeface="Arial"/>
                <a:cs typeface="Arial"/>
                <a:sym typeface="Arial"/>
              </a:rPr>
              <a:t> </a:t>
            </a:r>
            <a:r>
              <a:rPr lang="en-US" sz="2500" u="sng" dirty="0">
                <a:solidFill>
                  <a:schemeClr val="lt1"/>
                </a:solidFill>
                <a:highlight>
                  <a:srgbClr val="808080"/>
                </a:highlight>
                <a:latin typeface="Arial"/>
                <a:ea typeface="Arial"/>
                <a:cs typeface="Arial"/>
                <a:sym typeface="Arial"/>
                <a:hlinkClick r:id="rId3"/>
              </a:rPr>
              <a:t>https://www.oyez.org/cases/2012/12-96</a:t>
            </a:r>
            <a:r>
              <a:rPr lang="en-US" sz="2500" dirty="0">
                <a:solidFill>
                  <a:schemeClr val="lt1"/>
                </a:solidFill>
                <a:highlight>
                  <a:srgbClr val="808080"/>
                </a:highlight>
                <a:latin typeface="Arial"/>
                <a:ea typeface="Arial"/>
                <a:cs typeface="Arial"/>
                <a:sym typeface="Arial"/>
              </a:rPr>
              <a:t>/</a:t>
            </a:r>
            <a:endParaRPr sz="1500" dirty="0">
              <a:latin typeface="Arial"/>
              <a:ea typeface="Arial"/>
              <a:cs typeface="Arial"/>
              <a:sym typeface="Arial"/>
            </a:endParaRPr>
          </a:p>
          <a:p>
            <a:endParaRPr dirty="0"/>
          </a:p>
        </p:txBody>
      </p:sp>
      <p:sp>
        <p:nvSpPr>
          <p:cNvPr id="241" name="Google Shape;241;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79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Please improve.  Add some graphic?  Topic is remote teaching and learning with primary sources.  Computer? Computer as a chalkboard?</a:t>
            </a:r>
            <a:r>
              <a:rPr lang="en-US" baseline="0" dirty="0"/>
              <a:t>  Phone?</a:t>
            </a:r>
            <a:endParaRPr dirty="0"/>
          </a:p>
        </p:txBody>
      </p:sp>
      <p:sp>
        <p:nvSpPr>
          <p:cNvPr id="143" name="Google Shape;14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5494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907db4f61_1_3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907db4f61_1_37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a:buClr>
                <a:schemeClr val="dk1"/>
              </a:buClr>
              <a:buSzPts val="1100"/>
            </a:pPr>
            <a:r>
              <a:rPr lang="en-US"/>
              <a:t>Ms. Jolley’s students </a:t>
            </a:r>
            <a:endParaRPr/>
          </a:p>
        </p:txBody>
      </p:sp>
    </p:spTree>
    <p:extLst>
      <p:ext uri="{BB962C8B-B14F-4D97-AF65-F5344CB8AC3E}">
        <p14:creationId xmlns:p14="http://schemas.microsoft.com/office/powerpoint/2010/main" val="2194730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907db4f61_1_1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907db4f61_1_110: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r>
              <a:rPr lang="en-US" dirty="0"/>
              <a:t>Only point of this slide is to demonstrate</a:t>
            </a:r>
            <a:r>
              <a:rPr lang="en-US" baseline="0" dirty="0"/>
              <a:t> that student wrote 2 pages when only asked to write 1 paragraph</a:t>
            </a:r>
            <a:endParaRPr dirty="0"/>
          </a:p>
        </p:txBody>
      </p:sp>
    </p:spTree>
    <p:extLst>
      <p:ext uri="{BB962C8B-B14F-4D97-AF65-F5344CB8AC3E}">
        <p14:creationId xmlns:p14="http://schemas.microsoft.com/office/powerpoint/2010/main" val="3173116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C3 framework.  Image from women’s march.  Granny Haddock.  Black Lives Matter. Pride Parade</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65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a:p>
        </p:txBody>
      </p:sp>
      <p:sp>
        <p:nvSpPr>
          <p:cNvPr id="171" name="Google Shape;17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4827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r>
              <a:rPr lang="en-US" dirty="0"/>
              <a:t>Don’t need the award logo here since not primarily an EC webinar.  Maybe</a:t>
            </a:r>
            <a:r>
              <a:rPr lang="en-US" baseline="0" dirty="0"/>
              <a:t> should do the SML logo?  Include date?  June 25, 2020</a:t>
            </a:r>
            <a:endParaRPr dirty="0"/>
          </a:p>
        </p:txBody>
      </p:sp>
      <p:sp>
        <p:nvSpPr>
          <p:cNvPr id="132" name="Google Shape;132;p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fld id="{00000000-1234-1234-1234-123412341234}" type="slidenum">
              <a:rPr lang="en-US"/>
              <a:pPr/>
              <a:t>36</a:t>
            </a:fld>
            <a:endParaRPr/>
          </a:p>
        </p:txBody>
      </p:sp>
    </p:spTree>
    <p:extLst>
      <p:ext uri="{BB962C8B-B14F-4D97-AF65-F5344CB8AC3E}">
        <p14:creationId xmlns:p14="http://schemas.microsoft.com/office/powerpoint/2010/main" val="637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to use and </a:t>
            </a:r>
            <a:r>
              <a:rPr lang="en-US" dirty="0" err="1"/>
              <a:t>resuse</a:t>
            </a:r>
            <a:r>
              <a:rPr lang="en-US" dirty="0"/>
              <a:t>, blogs, exhibits,</a:t>
            </a:r>
            <a:r>
              <a:rPr lang="en-US" baseline="0" dirty="0"/>
              <a:t> trending, research centers—right side kids and families, hamburger on upper right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754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screen?  Digital collections home page and the new app on the other side?</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9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to use and </a:t>
            </a:r>
            <a:r>
              <a:rPr lang="en-US" dirty="0" err="1"/>
              <a:t>resuse</a:t>
            </a:r>
            <a:r>
              <a:rPr lang="en-US" dirty="0"/>
              <a:t>, blogs, exhibits,</a:t>
            </a:r>
            <a:r>
              <a:rPr lang="en-US" baseline="0" dirty="0"/>
              <a:t> trending, research centers—right side kids and families, hamburger on upper right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07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 on most watched legislation, search</a:t>
            </a:r>
            <a:r>
              <a:rPr lang="en-US" baseline="0" dirty="0"/>
              <a:t> for your delegation, videos on far right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856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65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485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F4C8E-E747-5C4A-B9FC-B32C6648F8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CADC38-3157-8643-A721-16713989E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DBAEEFB-D143-D646-810D-AC907BB038C4}"/>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3CA4E8AD-CC2B-194B-BC34-662D7E9E0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55EF6A-12FF-8740-AF81-E11BE3503F82}"/>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3934410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74C44-8DE5-AC41-904D-0C69E8172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55D476-1E0A-E742-9B07-35A39F3AF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AFC4C9-897F-FD48-967A-AD43D464BFAC}"/>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B1E40E17-498F-AF41-B066-264FB6639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A2CEC4-3E88-8746-B894-2807E0E18868}"/>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199146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5619D3-BEF3-A24A-860B-D27257CD41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6C979E-DB2E-9345-9672-726B05DF0B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020413-62D6-EA44-98FA-33B2DD37DF69}"/>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6CC32C06-8968-0C40-8397-D8C9141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FA2A89-1F12-D04E-A691-61916C5FFE6D}"/>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201820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8AC6B6-FAD8-A345-947A-EC889A1FDC57}"/>
              </a:ext>
            </a:extLst>
          </p:cNvPr>
          <p:cNvSpPr>
            <a:spLocks noGrp="1"/>
          </p:cNvSpPr>
          <p:nvPr>
            <p:ph type="title"/>
          </p:nvPr>
        </p:nvSpPr>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8F6B07E3-BFA8-D54D-8B38-B0CFA40AAAF5}"/>
              </a:ext>
            </a:extLst>
          </p:cNvPr>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C997B4B-1B4E-0D41-9F6F-A8A76169565C}"/>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453FA369-74A2-1B47-BBD8-65C1D7BDC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985EBA-CADD-594F-9AD6-DDA6FEA69FC9}"/>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423706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E1EE0-7354-B049-ABA5-4D3FB6D43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A3B3F2-F9C9-5849-9E4B-35CCC9E85E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644D06-2D63-AE41-8DC6-2C7A873C2A00}"/>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5D3F5469-A982-8C45-9901-5608AB240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7F0431-61D4-914C-84DF-D1B15B900E7D}"/>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414471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5CB11-0772-9448-AC5E-364EEC340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CDABDA-7EAF-2A48-B260-4EAD51AD2B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A13109-7337-DD4B-85DB-24B8909622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C20D869-1480-7947-B269-17020C465603}"/>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6" name="Footer Placeholder 5">
            <a:extLst>
              <a:ext uri="{FF2B5EF4-FFF2-40B4-BE49-F238E27FC236}">
                <a16:creationId xmlns:a16="http://schemas.microsoft.com/office/drawing/2014/main" xmlns="" id="{D1E28049-DFA4-D840-BE15-CDBA42154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7697E1-2E22-594F-86AB-84246AE3C6EF}"/>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213392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5E8C53-0AD0-4443-AAD2-6072C90144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E67F756-C159-D544-8FC7-E105B58C4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A4DC71-146D-4C47-A360-0E833B800B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8F22B2B-A53D-A44B-8101-7752EFF0B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BADAEE-F7C2-3B40-904C-85B8EE281B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F87662-7E14-F340-B0C7-13B9535DFA6E}"/>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8" name="Footer Placeholder 7">
            <a:extLst>
              <a:ext uri="{FF2B5EF4-FFF2-40B4-BE49-F238E27FC236}">
                <a16:creationId xmlns:a16="http://schemas.microsoft.com/office/drawing/2014/main" xmlns="" id="{1B140009-67D2-7B4F-804B-E8FDD6BD5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28A6118-E551-F747-804F-F2E6AF559789}"/>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3421024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311822-88A8-B842-8B39-167FAAD90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4E37FFB-2E22-AF4A-AE98-D42208C95A9C}"/>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4" name="Footer Placeholder 3">
            <a:extLst>
              <a:ext uri="{FF2B5EF4-FFF2-40B4-BE49-F238E27FC236}">
                <a16:creationId xmlns:a16="http://schemas.microsoft.com/office/drawing/2014/main" xmlns="" id="{39778FAE-42D8-FD49-85CD-297A35EBB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AC4FB8-38B2-7E44-B7E2-DC1EB1FD3833}"/>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143404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F60F407-C325-3542-B50E-596763AA199B}"/>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3" name="Footer Placeholder 2">
            <a:extLst>
              <a:ext uri="{FF2B5EF4-FFF2-40B4-BE49-F238E27FC236}">
                <a16:creationId xmlns:a16="http://schemas.microsoft.com/office/drawing/2014/main" xmlns="" id="{00775890-7463-374F-8479-7354A1ABFC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2D1E04-E132-D249-996B-4836C1FAE0B0}"/>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21545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9CF53-29F6-F34F-A857-AC6F2395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2C56816-EFF9-8341-A7E2-9CDF39170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F524A0-8089-414E-92CA-C5D4FDD0E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FCD4B7-DBE7-144C-B15A-4CF7F63439D3}"/>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6" name="Footer Placeholder 5">
            <a:extLst>
              <a:ext uri="{FF2B5EF4-FFF2-40B4-BE49-F238E27FC236}">
                <a16:creationId xmlns:a16="http://schemas.microsoft.com/office/drawing/2014/main" xmlns="" id="{2653D0E8-D1A0-6E4E-BDBE-4A5EE6555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9504B-C8A0-0B45-9B7C-CFADE1B269C7}"/>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68769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91A68-4F11-2443-825E-B3B07D97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88561F-65E8-F746-A5C8-910483A5C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DDE811-86DC-FB4E-B7B5-DF8BC2109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260DD0-D183-1849-8A78-FEC7E07F0CFF}"/>
              </a:ext>
            </a:extLst>
          </p:cNvPr>
          <p:cNvSpPr>
            <a:spLocks noGrp="1"/>
          </p:cNvSpPr>
          <p:nvPr>
            <p:ph type="dt" sz="half" idx="10"/>
          </p:nvPr>
        </p:nvSpPr>
        <p:spPr/>
        <p:txBody>
          <a:bodyPr/>
          <a:lstStyle/>
          <a:p>
            <a:fld id="{B80EAFAC-8642-A448-8F3B-1F10DDE37058}" type="datetimeFigureOut">
              <a:rPr lang="en-US" smtClean="0"/>
              <a:t>06/23/2020</a:t>
            </a:fld>
            <a:endParaRPr lang="en-US"/>
          </a:p>
        </p:txBody>
      </p:sp>
      <p:sp>
        <p:nvSpPr>
          <p:cNvPr id="6" name="Footer Placeholder 5">
            <a:extLst>
              <a:ext uri="{FF2B5EF4-FFF2-40B4-BE49-F238E27FC236}">
                <a16:creationId xmlns:a16="http://schemas.microsoft.com/office/drawing/2014/main" xmlns="" id="{AA790B41-9F4D-494B-ABFF-090910FD4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BC493E-779C-B64C-945C-FAF62EBF72BD}"/>
              </a:ext>
            </a:extLst>
          </p:cNvPr>
          <p:cNvSpPr>
            <a:spLocks noGrp="1"/>
          </p:cNvSpPr>
          <p:nvPr>
            <p:ph type="sldNum" sz="quarter" idx="12"/>
          </p:nvPr>
        </p:nvSpPr>
        <p:spPr/>
        <p:txBody>
          <a:bodyPr/>
          <a:lstStyle/>
          <a:p>
            <a:fld id="{13C70802-4CAD-3644-9DCC-447B945902E3}" type="slidenum">
              <a:rPr lang="en-US" smtClean="0"/>
              <a:t>‹#›</a:t>
            </a:fld>
            <a:endParaRPr lang="en-US"/>
          </a:p>
        </p:txBody>
      </p:sp>
    </p:spTree>
    <p:extLst>
      <p:ext uri="{BB962C8B-B14F-4D97-AF65-F5344CB8AC3E}">
        <p14:creationId xmlns:p14="http://schemas.microsoft.com/office/powerpoint/2010/main" val="219199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9A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6876937-0641-374D-88A0-37C6083BF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94C74ED4-D533-424B-9513-313031315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0834BAEB-9BC5-F243-80B4-8D3EC8E51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EAFAC-8642-A448-8F3B-1F10DDE37058}" type="datetimeFigureOut">
              <a:rPr lang="en-US" smtClean="0"/>
              <a:t>06/23/2020</a:t>
            </a:fld>
            <a:endParaRPr lang="en-US"/>
          </a:p>
        </p:txBody>
      </p:sp>
      <p:sp>
        <p:nvSpPr>
          <p:cNvPr id="5" name="Footer Placeholder 4">
            <a:extLst>
              <a:ext uri="{FF2B5EF4-FFF2-40B4-BE49-F238E27FC236}">
                <a16:creationId xmlns:a16="http://schemas.microsoft.com/office/drawing/2014/main" xmlns="" id="{2EF419CF-37CF-7C49-8DD2-E03411996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5B3607B-05E6-FB40-92CB-05A4D89D3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70802-4CAD-3644-9DCC-447B945902E3}" type="slidenum">
              <a:rPr lang="en-US" smtClean="0"/>
              <a:t>‹#›</a:t>
            </a:fld>
            <a:endParaRPr lang="en-US"/>
          </a:p>
        </p:txBody>
      </p:sp>
    </p:spTree>
    <p:extLst>
      <p:ext uri="{BB962C8B-B14F-4D97-AF65-F5344CB8AC3E}">
        <p14:creationId xmlns:p14="http://schemas.microsoft.com/office/powerpoint/2010/main" val="1203275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hroniclingamerica.loc.gov/lccn/sn85047611/1920-08-18/ed-1/seq-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bit.ly/women2020Suffrag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tpsteachersnetwork.org/album/26099-voting-rights-act-of-1965"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loc.gov/teach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oyez.org/cases/2012/12-9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2.jp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25" descr="A close up of a logo&#10;&#10;Description automatically generated"/>
          <p:cNvPicPr preferRelativeResize="0"/>
          <p:nvPr/>
        </p:nvPicPr>
        <p:blipFill rotWithShape="1">
          <a:blip r:embed="rId3">
            <a:alphaModFix/>
          </a:blip>
          <a:srcRect/>
          <a:stretch/>
        </p:blipFill>
        <p:spPr>
          <a:xfrm>
            <a:off x="745548" y="5501472"/>
            <a:ext cx="2020455" cy="622940"/>
          </a:xfrm>
          <a:prstGeom prst="rect">
            <a:avLst/>
          </a:prstGeom>
          <a:noFill/>
          <a:ln>
            <a:noFill/>
          </a:ln>
        </p:spPr>
      </p:pic>
      <p:sp>
        <p:nvSpPr>
          <p:cNvPr id="137" name="Google Shape;137;p25"/>
          <p:cNvSpPr txBox="1"/>
          <p:nvPr/>
        </p:nvSpPr>
        <p:spPr>
          <a:xfrm>
            <a:off x="534963" y="6400800"/>
            <a:ext cx="11122065"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i="0" u="none" strike="noStrike" cap="none">
                <a:solidFill>
                  <a:schemeClr val="lt1"/>
                </a:solidFill>
                <a:latin typeface="Arial"/>
                <a:ea typeface="Arial"/>
                <a:cs typeface="Arial"/>
                <a:sym typeface="Arial"/>
              </a:rPr>
              <a:t>For more information, contact Dr. Elizabeth R. Osborn at </a:t>
            </a:r>
            <a:r>
              <a:rPr lang="en-US" sz="1000" b="1" i="0" u="none" strike="noStrike" cap="none">
                <a:solidFill>
                  <a:schemeClr val="lt1"/>
                </a:solidFill>
                <a:latin typeface="Arial"/>
                <a:ea typeface="Arial"/>
                <a:cs typeface="Arial"/>
                <a:sym typeface="Arial"/>
              </a:rPr>
              <a:t>eosborn@iu.edu</a:t>
            </a:r>
            <a:endParaRPr sz="1000" b="0" i="0" u="none" strike="noStrike" cap="none">
              <a:solidFill>
                <a:schemeClr val="lt1"/>
              </a:solidFill>
              <a:latin typeface="Arial"/>
              <a:ea typeface="Arial"/>
              <a:cs typeface="Arial"/>
              <a:sym typeface="Arial"/>
            </a:endParaRPr>
          </a:p>
        </p:txBody>
      </p:sp>
      <p:pic>
        <p:nvPicPr>
          <p:cNvPr id="138" name="Google Shape;138;p25" descr="A close up of a logo&#10;&#10;Description automatically generated"/>
          <p:cNvPicPr preferRelativeResize="0"/>
          <p:nvPr/>
        </p:nvPicPr>
        <p:blipFill rotWithShape="1">
          <a:blip r:embed="rId4">
            <a:alphaModFix/>
          </a:blip>
          <a:srcRect/>
          <a:stretch/>
        </p:blipFill>
        <p:spPr>
          <a:xfrm>
            <a:off x="5034893" y="5749100"/>
            <a:ext cx="2231365" cy="398843"/>
          </a:xfrm>
          <a:prstGeom prst="rect">
            <a:avLst/>
          </a:prstGeom>
          <a:noFill/>
          <a:ln>
            <a:noFill/>
          </a:ln>
        </p:spPr>
      </p:pic>
      <p:pic>
        <p:nvPicPr>
          <p:cNvPr id="139" name="Google Shape;139;p25" descr="A picture containing drawing&#10;&#10;Description automatically generated"/>
          <p:cNvPicPr preferRelativeResize="0"/>
          <p:nvPr/>
        </p:nvPicPr>
        <p:blipFill rotWithShape="1">
          <a:blip r:embed="rId5">
            <a:alphaModFix/>
          </a:blip>
          <a:srcRect/>
          <a:stretch/>
        </p:blipFill>
        <p:spPr>
          <a:xfrm>
            <a:off x="10329551" y="5711980"/>
            <a:ext cx="1130963" cy="473083"/>
          </a:xfrm>
          <a:prstGeom prst="rect">
            <a:avLst/>
          </a:prstGeom>
          <a:noFill/>
          <a:ln>
            <a:noFill/>
          </a:ln>
        </p:spPr>
      </p:pic>
      <p:sp>
        <p:nvSpPr>
          <p:cNvPr id="140" name="Google Shape;140;p25"/>
          <p:cNvSpPr txBox="1"/>
          <p:nvPr/>
        </p:nvSpPr>
        <p:spPr>
          <a:xfrm>
            <a:off x="1368023" y="3733796"/>
            <a:ext cx="9231900" cy="142204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Dr. Elizabeth R. Osborn @</a:t>
            </a:r>
            <a:r>
              <a:rPr lang="en-US" sz="1200" b="1" dirty="0" err="1">
                <a:solidFill>
                  <a:schemeClr val="lt1"/>
                </a:solidFill>
                <a:latin typeface="Arial" panose="020B0604020202020204" pitchFamily="34" charset="0"/>
                <a:cs typeface="Arial" panose="020B0604020202020204" pitchFamily="34" charset="0"/>
              </a:rPr>
              <a:t>engagingcongres</a:t>
            </a: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Education Director, Indiana University Center on Representative Government</a:t>
            </a:r>
          </a:p>
          <a:p>
            <a:pPr marL="0" lvl="0" indent="0" algn="ctr" rtl="0">
              <a:spcBef>
                <a:spcPts val="0"/>
              </a:spcBef>
              <a:spcAft>
                <a:spcPts val="0"/>
              </a:spcAft>
              <a:buClr>
                <a:schemeClr val="dk1"/>
              </a:buClr>
              <a:buFont typeface="Arial"/>
              <a:buNone/>
            </a:pP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Jennifer Jolley, NBCT @</a:t>
            </a:r>
            <a:r>
              <a:rPr lang="en-US" sz="1200" b="1" dirty="0" err="1">
                <a:solidFill>
                  <a:schemeClr val="lt1"/>
                </a:solidFill>
                <a:latin typeface="Arial" panose="020B0604020202020204" pitchFamily="34" charset="0"/>
                <a:cs typeface="Arial" panose="020B0604020202020204" pitchFamily="34" charset="0"/>
              </a:rPr>
              <a:t>jjolleymsd</a:t>
            </a: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Palm Bay Magnet High School, Melbourne, Florida</a:t>
            </a:r>
            <a:endParaRPr dirty="0">
              <a:latin typeface="Arial" panose="020B0604020202020204" pitchFamily="34" charset="0"/>
              <a:cs typeface="Arial" panose="020B0604020202020204" pitchFamily="34" charset="0"/>
            </a:endParaRPr>
          </a:p>
        </p:txBody>
      </p:sp>
      <p:sp>
        <p:nvSpPr>
          <p:cNvPr id="2" name="TextBox 1"/>
          <p:cNvSpPr txBox="1"/>
          <p:nvPr/>
        </p:nvSpPr>
        <p:spPr>
          <a:xfrm>
            <a:off x="1755775" y="1873783"/>
            <a:ext cx="8573776"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Effective Use of Primary Sources for Remote Teaching and Learning</a:t>
            </a:r>
          </a:p>
        </p:txBody>
      </p:sp>
      <p:pic>
        <p:nvPicPr>
          <p:cNvPr id="4" name="Picture 3" descr="A picture containing refrigerator&#10;&#10;Description automatically generated">
            <a:extLst>
              <a:ext uri="{FF2B5EF4-FFF2-40B4-BE49-F238E27FC236}">
                <a16:creationId xmlns:a16="http://schemas.microsoft.com/office/drawing/2014/main" xmlns="" id="{5DA862C5-F1D9-E341-A1D6-51ED85889659}"/>
              </a:ext>
            </a:extLst>
          </p:cNvPr>
          <p:cNvPicPr>
            <a:picLocks noChangeAspect="1"/>
          </p:cNvPicPr>
          <p:nvPr/>
        </p:nvPicPr>
        <p:blipFill>
          <a:blip r:embed="rId6"/>
          <a:stretch>
            <a:fillRect/>
          </a:stretch>
        </p:blipFill>
        <p:spPr>
          <a:xfrm>
            <a:off x="5344156" y="248519"/>
            <a:ext cx="1279634" cy="1279634"/>
          </a:xfrm>
          <a:prstGeom prst="rect">
            <a:avLst/>
          </a:prstGeom>
        </p:spPr>
      </p:pic>
    </p:spTree>
    <p:extLst>
      <p:ext uri="{BB962C8B-B14F-4D97-AF65-F5344CB8AC3E}">
        <p14:creationId xmlns:p14="http://schemas.microsoft.com/office/powerpoint/2010/main" val="131082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47;p26">
            <a:extLst>
              <a:ext uri="{FF2B5EF4-FFF2-40B4-BE49-F238E27FC236}">
                <a16:creationId xmlns:a16="http://schemas.microsoft.com/office/drawing/2014/main" xmlns="" id="{F6966DCE-8906-7C4F-A3A4-C545437C5379}"/>
              </a:ext>
            </a:extLst>
          </p:cNvPr>
          <p:cNvSpPr txBox="1"/>
          <p:nvPr/>
        </p:nvSpPr>
        <p:spPr>
          <a:xfrm>
            <a:off x="796635" y="2727036"/>
            <a:ext cx="4856019" cy="1233985"/>
          </a:xfrm>
          <a:prstGeom prst="rect">
            <a:avLst/>
          </a:prstGeom>
          <a:noFill/>
          <a:ln>
            <a:noFill/>
          </a:ln>
        </p:spPr>
        <p:txBody>
          <a:bodyPr spcFirstLastPara="1" wrap="square" lIns="91425" tIns="45700" rIns="91425" bIns="45700" anchor="t" anchorCtr="0">
            <a:noAutofit/>
          </a:bodyPr>
          <a:lstStyle/>
          <a:p>
            <a:pPr lvl="0"/>
            <a:r>
              <a:rPr lang="en-US" sz="6000" b="1" i="0" u="none" strike="noStrike" cap="none" dirty="0">
                <a:solidFill>
                  <a:schemeClr val="lt1"/>
                </a:solidFill>
                <a:latin typeface="Arial" panose="020B0604020202020204" pitchFamily="34" charset="0"/>
                <a:cs typeface="Arial" panose="020B0604020202020204" pitchFamily="34" charset="0"/>
                <a:sym typeface="Arial"/>
              </a:rPr>
              <a:t>Let’s go live</a:t>
            </a:r>
            <a:endParaRPr sz="6000" dirty="0">
              <a:solidFill>
                <a:schemeClr val="bg1"/>
              </a:solidFill>
              <a:latin typeface="Arial" panose="020B0604020202020204" pitchFamily="34" charset="0"/>
              <a:cs typeface="Arial" panose="020B0604020202020204" pitchFamily="34" charset="0"/>
            </a:endParaRPr>
          </a:p>
        </p:txBody>
      </p:sp>
      <p:pic>
        <p:nvPicPr>
          <p:cNvPr id="4" name="Picture 3" descr="A picture containing monitor, phone&#10;&#10;Description automatically generated">
            <a:extLst>
              <a:ext uri="{FF2B5EF4-FFF2-40B4-BE49-F238E27FC236}">
                <a16:creationId xmlns:a16="http://schemas.microsoft.com/office/drawing/2014/main" xmlns="" id="{59EC57BC-6933-794D-B599-2BA3E7D49899}"/>
              </a:ext>
            </a:extLst>
          </p:cNvPr>
          <p:cNvPicPr>
            <a:picLocks noChangeAspect="1"/>
          </p:cNvPicPr>
          <p:nvPr/>
        </p:nvPicPr>
        <p:blipFill>
          <a:blip r:embed="rId3"/>
          <a:stretch>
            <a:fillRect/>
          </a:stretch>
        </p:blipFill>
        <p:spPr>
          <a:xfrm>
            <a:off x="5170055" y="0"/>
            <a:ext cx="6858000" cy="6858000"/>
          </a:xfrm>
          <a:prstGeom prst="rect">
            <a:avLst/>
          </a:prstGeom>
        </p:spPr>
      </p:pic>
    </p:spTree>
    <p:extLst>
      <p:ext uri="{BB962C8B-B14F-4D97-AF65-F5344CB8AC3E}">
        <p14:creationId xmlns:p14="http://schemas.microsoft.com/office/powerpoint/2010/main" val="96091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6" descr="A close up of a sign&#10;&#10;Description automatically generated"/>
          <p:cNvPicPr preferRelativeResize="0"/>
          <p:nvPr/>
        </p:nvPicPr>
        <p:blipFill rotWithShape="1">
          <a:blip r:embed="rId3">
            <a:alphaModFix/>
          </a:blip>
          <a:srcRect/>
          <a:stretch/>
        </p:blipFill>
        <p:spPr>
          <a:xfrm>
            <a:off x="2865086" y="2438400"/>
            <a:ext cx="6461828" cy="3594794"/>
          </a:xfrm>
          <a:prstGeom prst="rect">
            <a:avLst/>
          </a:prstGeom>
          <a:noFill/>
          <a:ln>
            <a:noFill/>
          </a:ln>
        </p:spPr>
      </p:pic>
      <p:pic>
        <p:nvPicPr>
          <p:cNvPr id="146" name="Google Shape;146;p26"/>
          <p:cNvPicPr preferRelativeResize="0"/>
          <p:nvPr/>
        </p:nvPicPr>
        <p:blipFill rotWithShape="1">
          <a:blip r:embed="rId4">
            <a:alphaModFix/>
          </a:blip>
          <a:srcRect/>
          <a:stretch/>
        </p:blipFill>
        <p:spPr>
          <a:xfrm>
            <a:off x="1308052" y="2764424"/>
            <a:ext cx="2829591" cy="3810000"/>
          </a:xfrm>
          <a:prstGeom prst="rect">
            <a:avLst/>
          </a:prstGeom>
          <a:noFill/>
          <a:ln>
            <a:noFill/>
          </a:ln>
        </p:spPr>
      </p:pic>
      <p:sp>
        <p:nvSpPr>
          <p:cNvPr id="147" name="Google Shape;147;p26"/>
          <p:cNvSpPr txBox="1"/>
          <p:nvPr/>
        </p:nvSpPr>
        <p:spPr>
          <a:xfrm>
            <a:off x="685800" y="381000"/>
            <a:ext cx="69342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lt1"/>
                </a:solidFill>
                <a:latin typeface="Arial"/>
                <a:ea typeface="Arial"/>
                <a:cs typeface="Arial"/>
                <a:sym typeface="Arial"/>
              </a:rPr>
              <a:t>A </a:t>
            </a:r>
            <a:r>
              <a:rPr lang="en-US" sz="2800" b="1" i="0" u="none" strike="noStrike" cap="none">
                <a:solidFill>
                  <a:schemeClr val="lt1"/>
                </a:solidFill>
                <a:latin typeface="Arial"/>
                <a:ea typeface="Arial"/>
                <a:cs typeface="Arial"/>
                <a:sym typeface="Arial"/>
              </a:rPr>
              <a:t>FREE, fun, interactive civics game </a:t>
            </a:r>
            <a:r>
              <a:rPr lang="en-US" sz="2800" b="0" i="0" u="none" strike="noStrike" cap="none">
                <a:solidFill>
                  <a:schemeClr val="lt1"/>
                </a:solidFill>
                <a:latin typeface="Arial"/>
                <a:ea typeface="Arial"/>
                <a:cs typeface="Arial"/>
                <a:sym typeface="Arial"/>
              </a:rPr>
              <a:t>using primary sources to explore </a:t>
            </a:r>
            <a:r>
              <a:rPr lang="en-US" sz="2800" b="1" i="0" u="none" strike="noStrike" cap="none">
                <a:solidFill>
                  <a:schemeClr val="lt1"/>
                </a:solidFill>
                <a:latin typeface="Arial"/>
                <a:ea typeface="Arial"/>
                <a:cs typeface="Arial"/>
                <a:sym typeface="Arial"/>
              </a:rPr>
              <a:t>how government works</a:t>
            </a:r>
            <a:r>
              <a:rPr lang="en-US" sz="2800" b="0" i="0" u="none" strike="noStrike" cap="none">
                <a:solidFill>
                  <a:schemeClr val="lt1"/>
                </a:solidFill>
                <a:latin typeface="Arial"/>
                <a:ea typeface="Arial"/>
                <a:cs typeface="Arial"/>
                <a:sym typeface="Arial"/>
              </a:rPr>
              <a:t>.</a:t>
            </a:r>
            <a:endParaRPr/>
          </a:p>
        </p:txBody>
      </p:sp>
      <p:pic>
        <p:nvPicPr>
          <p:cNvPr id="148" name="Google Shape;148;p26" descr="A picture containing shirt&#10;&#10;Description automatically generated"/>
          <p:cNvPicPr preferRelativeResize="0"/>
          <p:nvPr/>
        </p:nvPicPr>
        <p:blipFill rotWithShape="1">
          <a:blip r:embed="rId5">
            <a:alphaModFix/>
          </a:blip>
          <a:srcRect/>
          <a:stretch/>
        </p:blipFill>
        <p:spPr>
          <a:xfrm>
            <a:off x="8305800" y="2428833"/>
            <a:ext cx="2306073" cy="4145591"/>
          </a:xfrm>
          <a:prstGeom prst="rect">
            <a:avLst/>
          </a:prstGeom>
          <a:noFill/>
          <a:ln>
            <a:noFill/>
          </a:ln>
        </p:spPr>
      </p:pic>
      <p:sp>
        <p:nvSpPr>
          <p:cNvPr id="149" name="Google Shape;149;p26"/>
          <p:cNvSpPr txBox="1"/>
          <p:nvPr/>
        </p:nvSpPr>
        <p:spPr>
          <a:xfrm>
            <a:off x="7467600" y="465150"/>
            <a:ext cx="4335676" cy="181588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600"/>
              <a:buFont typeface="Wingdings" pitchFamily="2" charset="2"/>
              <a:buChar char="ü"/>
            </a:pPr>
            <a:r>
              <a:rPr lang="en-US" sz="1600" b="1" dirty="0">
                <a:solidFill>
                  <a:schemeClr val="lt1"/>
                </a:solidFill>
                <a:latin typeface="Arial"/>
                <a:ea typeface="Arial"/>
                <a:cs typeface="Arial"/>
                <a:sym typeface="Arial"/>
              </a:rPr>
              <a:t>FORMATTED </a:t>
            </a:r>
            <a:r>
              <a:rPr lang="en-US" sz="1600" dirty="0">
                <a:solidFill>
                  <a:schemeClr val="lt1"/>
                </a:solidFill>
                <a:latin typeface="Arial"/>
                <a:ea typeface="Arial"/>
                <a:cs typeface="Arial"/>
                <a:sym typeface="Arial"/>
              </a:rPr>
              <a:t>for Chromebooks, computers, tablets, and mobile devices</a:t>
            </a:r>
            <a:br>
              <a:rPr lang="en-US" sz="1600" dirty="0">
                <a:solidFill>
                  <a:schemeClr val="lt1"/>
                </a:solidFill>
                <a:latin typeface="Arial"/>
                <a:ea typeface="Arial"/>
                <a:cs typeface="Arial"/>
                <a:sym typeface="Arial"/>
              </a:rPr>
            </a:br>
            <a:r>
              <a:rPr lang="en-US" sz="1600" dirty="0">
                <a:solidFill>
                  <a:schemeClr val="lt1"/>
                </a:solidFill>
                <a:latin typeface="Arial"/>
                <a:ea typeface="Arial"/>
                <a:cs typeface="Arial"/>
                <a:sym typeface="Arial"/>
              </a:rPr>
              <a:t> </a:t>
            </a:r>
            <a:endParaRPr dirty="0"/>
          </a:p>
          <a:p>
            <a:pPr marL="285750" marR="0" lvl="0" indent="-285750" algn="l" rtl="0">
              <a:spcBef>
                <a:spcPts val="0"/>
              </a:spcBef>
              <a:spcAft>
                <a:spcPts val="0"/>
              </a:spcAft>
              <a:buClr>
                <a:schemeClr val="lt1"/>
              </a:buClr>
              <a:buSzPts val="1600"/>
              <a:buFont typeface="Wingdings" pitchFamily="2" charset="2"/>
              <a:buChar char="ü"/>
            </a:pPr>
            <a:r>
              <a:rPr lang="en-US" sz="1600" b="1" dirty="0">
                <a:solidFill>
                  <a:schemeClr val="lt1"/>
                </a:solidFill>
                <a:latin typeface="Arial"/>
                <a:ea typeface="Arial"/>
                <a:cs typeface="Arial"/>
                <a:sym typeface="Arial"/>
              </a:rPr>
              <a:t>TARGETED </a:t>
            </a:r>
            <a:r>
              <a:rPr lang="en-US" sz="1600" dirty="0">
                <a:solidFill>
                  <a:schemeClr val="lt1"/>
                </a:solidFill>
                <a:latin typeface="Arial"/>
                <a:ea typeface="Arial"/>
                <a:cs typeface="Arial"/>
                <a:sym typeface="Arial"/>
              </a:rPr>
              <a:t>for grades 6 through 12</a:t>
            </a:r>
            <a:br>
              <a:rPr lang="en-US" sz="1600" dirty="0">
                <a:solidFill>
                  <a:schemeClr val="lt1"/>
                </a:solidFill>
                <a:latin typeface="Arial"/>
                <a:ea typeface="Arial"/>
                <a:cs typeface="Arial"/>
                <a:sym typeface="Arial"/>
              </a:rPr>
            </a:br>
            <a:r>
              <a:rPr lang="en-US" sz="1600" dirty="0">
                <a:solidFill>
                  <a:schemeClr val="lt1"/>
                </a:solidFill>
                <a:latin typeface="Arial"/>
                <a:ea typeface="Arial"/>
                <a:cs typeface="Arial"/>
                <a:sym typeface="Arial"/>
              </a:rPr>
              <a:t> </a:t>
            </a:r>
            <a:endParaRPr dirty="0"/>
          </a:p>
          <a:p>
            <a:pPr marL="285750" marR="0" lvl="0" indent="-285750" algn="l" rtl="0">
              <a:spcBef>
                <a:spcPts val="0"/>
              </a:spcBef>
              <a:spcAft>
                <a:spcPts val="0"/>
              </a:spcAft>
              <a:buClr>
                <a:schemeClr val="lt1"/>
              </a:buClr>
              <a:buSzPts val="1600"/>
              <a:buFont typeface="Wingdings" pitchFamily="2" charset="2"/>
              <a:buChar char="ü"/>
            </a:pPr>
            <a:r>
              <a:rPr lang="en-US" sz="1600" b="1" dirty="0">
                <a:solidFill>
                  <a:schemeClr val="lt1"/>
                </a:solidFill>
                <a:latin typeface="Arial"/>
                <a:ea typeface="Arial"/>
                <a:cs typeface="Arial"/>
                <a:sym typeface="Arial"/>
              </a:rPr>
              <a:t>DESIGNED </a:t>
            </a:r>
            <a:r>
              <a:rPr lang="en-US" sz="1600" dirty="0">
                <a:solidFill>
                  <a:schemeClr val="lt1"/>
                </a:solidFill>
                <a:latin typeface="Arial"/>
                <a:ea typeface="Arial"/>
                <a:cs typeface="Arial"/>
                <a:sym typeface="Arial"/>
              </a:rPr>
              <a:t>with Library of Congress sources using inquiry-based analysis</a:t>
            </a:r>
            <a:endParaRPr dirty="0"/>
          </a:p>
        </p:txBody>
      </p:sp>
    </p:spTree>
    <p:extLst>
      <p:ext uri="{BB962C8B-B14F-4D97-AF65-F5344CB8AC3E}">
        <p14:creationId xmlns:p14="http://schemas.microsoft.com/office/powerpoint/2010/main" val="368546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80" name="Google Shape;280;p46"/>
          <p:cNvPicPr preferRelativeResize="0"/>
          <p:nvPr/>
        </p:nvPicPr>
        <p:blipFill rotWithShape="1">
          <a:blip r:embed="rId3">
            <a:alphaModFix/>
          </a:blip>
          <a:srcRect t="17144"/>
          <a:stretch/>
        </p:blipFill>
        <p:spPr>
          <a:xfrm>
            <a:off x="7554240" y="2207490"/>
            <a:ext cx="3885408" cy="4292382"/>
          </a:xfrm>
          <a:prstGeom prst="rect">
            <a:avLst/>
          </a:prstGeom>
          <a:noFill/>
          <a:ln>
            <a:solidFill>
              <a:schemeClr val="bg1"/>
            </a:solidFill>
          </a:ln>
        </p:spPr>
      </p:pic>
      <p:pic>
        <p:nvPicPr>
          <p:cNvPr id="281" name="Google Shape;281;p46"/>
          <p:cNvPicPr preferRelativeResize="0"/>
          <p:nvPr/>
        </p:nvPicPr>
        <p:blipFill>
          <a:blip r:embed="rId4">
            <a:alphaModFix/>
          </a:blip>
          <a:stretch>
            <a:fillRect/>
          </a:stretch>
        </p:blipFill>
        <p:spPr>
          <a:xfrm>
            <a:off x="785833" y="2207491"/>
            <a:ext cx="3481366" cy="4292381"/>
          </a:xfrm>
          <a:prstGeom prst="rect">
            <a:avLst/>
          </a:prstGeom>
          <a:noFill/>
          <a:ln>
            <a:solidFill>
              <a:schemeClr val="bg1"/>
            </a:solidFill>
          </a:ln>
        </p:spPr>
      </p:pic>
      <p:pic>
        <p:nvPicPr>
          <p:cNvPr id="282" name="Google Shape;282;p46"/>
          <p:cNvPicPr preferRelativeResize="0"/>
          <p:nvPr/>
        </p:nvPicPr>
        <p:blipFill rotWithShape="1">
          <a:blip r:embed="rId5">
            <a:alphaModFix/>
          </a:blip>
          <a:srcRect t="17144"/>
          <a:stretch/>
        </p:blipFill>
        <p:spPr>
          <a:xfrm>
            <a:off x="4267199" y="2207491"/>
            <a:ext cx="3481365" cy="4292382"/>
          </a:xfrm>
          <a:prstGeom prst="rect">
            <a:avLst/>
          </a:prstGeom>
          <a:noFill/>
          <a:ln>
            <a:solidFill>
              <a:schemeClr val="bg1"/>
            </a:solidFill>
          </a:ln>
        </p:spPr>
      </p:pic>
      <p:pic>
        <p:nvPicPr>
          <p:cNvPr id="5" name="Picture 4" descr="A close up of a logo&#10;&#10;Description automatically generated">
            <a:extLst>
              <a:ext uri="{FF2B5EF4-FFF2-40B4-BE49-F238E27FC236}">
                <a16:creationId xmlns:a16="http://schemas.microsoft.com/office/drawing/2014/main" xmlns="" id="{B010E98D-0689-7D42-BFD5-B0881A89334F}"/>
              </a:ext>
            </a:extLst>
          </p:cNvPr>
          <p:cNvPicPr>
            <a:picLocks noChangeAspect="1"/>
          </p:cNvPicPr>
          <p:nvPr/>
        </p:nvPicPr>
        <p:blipFill>
          <a:blip r:embed="rId6"/>
          <a:stretch>
            <a:fillRect/>
          </a:stretch>
        </p:blipFill>
        <p:spPr>
          <a:xfrm>
            <a:off x="3953163" y="106739"/>
            <a:ext cx="4285674" cy="1957696"/>
          </a:xfrm>
          <a:prstGeom prst="rect">
            <a:avLst/>
          </a:prstGeom>
        </p:spPr>
      </p:pic>
    </p:spTree>
    <p:extLst>
      <p:ext uri="{BB962C8B-B14F-4D97-AF65-F5344CB8AC3E}">
        <p14:creationId xmlns:p14="http://schemas.microsoft.com/office/powerpoint/2010/main" val="177058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TextBox 1">
            <a:extLst>
              <a:ext uri="{FF2B5EF4-FFF2-40B4-BE49-F238E27FC236}">
                <a16:creationId xmlns:a16="http://schemas.microsoft.com/office/drawing/2014/main" xmlns="" id="{0F316373-6619-484D-AD65-5202A5B5FE1A}"/>
              </a:ext>
            </a:extLst>
          </p:cNvPr>
          <p:cNvSpPr txBox="1"/>
          <p:nvPr/>
        </p:nvSpPr>
        <p:spPr>
          <a:xfrm>
            <a:off x="720436" y="1198616"/>
            <a:ext cx="3740728" cy="5262979"/>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While playing the game Engaging Congress on my phone I learned quite a few different things. For one it amazed me how much money was actually being spent yearly on all different things such as </a:t>
            </a:r>
            <a:r>
              <a:rPr lang="en-US" sz="1600" dirty="0" err="1">
                <a:solidFill>
                  <a:schemeClr val="bg1"/>
                </a:solidFill>
                <a:latin typeface="Arial" panose="020B0604020202020204" pitchFamily="34" charset="0"/>
                <a:cs typeface="Arial" panose="020B0604020202020204" pitchFamily="34" charset="0"/>
              </a:rPr>
              <a:t>medicare</a:t>
            </a:r>
            <a:r>
              <a:rPr lang="en-US" sz="1600" dirty="0">
                <a:solidFill>
                  <a:schemeClr val="bg1"/>
                </a:solidFill>
                <a:latin typeface="Arial" panose="020B0604020202020204" pitchFamily="34" charset="0"/>
                <a:cs typeface="Arial" panose="020B0604020202020204" pitchFamily="34" charset="0"/>
              </a:rPr>
              <a:t>, the military, food and agriculture. In 2015 alone there was $3.8 trillion spent alone. I also learned that the people responsible for throwing the tea overboard at the Boston Tea Party were protestors just as Native Americans. Did you know that 47% of the federal money comes from individual income taxes? Because I did not know that before today. I really enjoyed this game/ assignment a lot. It gave me a lot of interesting and important information.</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--Grant, 11</a:t>
            </a:r>
            <a:r>
              <a:rPr lang="en-US" sz="1600" baseline="30000" dirty="0">
                <a:solidFill>
                  <a:schemeClr val="bg1"/>
                </a:solidFill>
                <a:latin typeface="Arial" panose="020B0604020202020204" pitchFamily="34" charset="0"/>
                <a:cs typeface="Arial" panose="020B0604020202020204" pitchFamily="34" charset="0"/>
              </a:rPr>
              <a:t>th</a:t>
            </a:r>
            <a:r>
              <a:rPr lang="en-US" sz="1600" dirty="0">
                <a:solidFill>
                  <a:schemeClr val="bg1"/>
                </a:solidFill>
                <a:latin typeface="Arial" panose="020B0604020202020204" pitchFamily="34" charset="0"/>
                <a:cs typeface="Arial" panose="020B0604020202020204" pitchFamily="34" charset="0"/>
              </a:rPr>
              <a:t> grade, Melbourne, FL</a:t>
            </a:r>
          </a:p>
        </p:txBody>
      </p:sp>
      <p:sp>
        <p:nvSpPr>
          <p:cNvPr id="7" name="Google Shape;147;p26">
            <a:extLst>
              <a:ext uri="{FF2B5EF4-FFF2-40B4-BE49-F238E27FC236}">
                <a16:creationId xmlns:a16="http://schemas.microsoft.com/office/drawing/2014/main" xmlns="" id="{8D3D6633-5518-B14F-A761-243E75FEA455}"/>
              </a:ext>
            </a:extLst>
          </p:cNvPr>
          <p:cNvSpPr txBox="1"/>
          <p:nvPr/>
        </p:nvSpPr>
        <p:spPr>
          <a:xfrm>
            <a:off x="685799" y="381000"/>
            <a:ext cx="10213109" cy="67194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Classroom Testimonial</a:t>
            </a:r>
            <a:endParaRPr sz="2400" dirty="0">
              <a:solidFill>
                <a:schemeClr val="bg1"/>
              </a:solidFill>
              <a:latin typeface="Arial" panose="020B0604020202020204" pitchFamily="34" charset="0"/>
              <a:cs typeface="Arial" panose="020B0604020202020204" pitchFamily="34" charset="0"/>
            </a:endParaRPr>
          </a:p>
        </p:txBody>
      </p:sp>
      <p:pic>
        <p:nvPicPr>
          <p:cNvPr id="4" name="Picture 3" descr="A screenshot of a cell phone&#10;&#10;Description automatically generated">
            <a:extLst>
              <a:ext uri="{FF2B5EF4-FFF2-40B4-BE49-F238E27FC236}">
                <a16:creationId xmlns:a16="http://schemas.microsoft.com/office/drawing/2014/main" xmlns="" id="{4F7BCD4A-8B70-2449-A776-BE29BDA01DE6}"/>
              </a:ext>
            </a:extLst>
          </p:cNvPr>
          <p:cNvPicPr>
            <a:picLocks noChangeAspect="1"/>
          </p:cNvPicPr>
          <p:nvPr/>
        </p:nvPicPr>
        <p:blipFill rotWithShape="1">
          <a:blip r:embed="rId3"/>
          <a:srcRect l="5881" t="2828" r="6349" b="2626"/>
          <a:stretch/>
        </p:blipFill>
        <p:spPr>
          <a:xfrm>
            <a:off x="5300765" y="1198616"/>
            <a:ext cx="6420181" cy="4830618"/>
          </a:xfrm>
          <a:prstGeom prst="rect">
            <a:avLst/>
          </a:prstGeom>
        </p:spPr>
      </p:pic>
    </p:spTree>
    <p:extLst>
      <p:ext uri="{BB962C8B-B14F-4D97-AF65-F5344CB8AC3E}">
        <p14:creationId xmlns:p14="http://schemas.microsoft.com/office/powerpoint/2010/main" val="227442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6" name="Google Shape;147;p26">
            <a:extLst>
              <a:ext uri="{FF2B5EF4-FFF2-40B4-BE49-F238E27FC236}">
                <a16:creationId xmlns:a16="http://schemas.microsoft.com/office/drawing/2014/main" xmlns="" id="{4FA55637-5D98-8F4E-B429-43F1886A4599}"/>
              </a:ext>
            </a:extLst>
          </p:cNvPr>
          <p:cNvSpPr txBox="1"/>
          <p:nvPr/>
        </p:nvSpPr>
        <p:spPr>
          <a:xfrm>
            <a:off x="685799" y="381000"/>
            <a:ext cx="10213109" cy="67194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Classroom Testimonial</a:t>
            </a:r>
            <a:endParaRPr sz="2400" dirty="0">
              <a:solidFill>
                <a:schemeClr val="bg1"/>
              </a:solidFill>
              <a:latin typeface="Arial" panose="020B0604020202020204" pitchFamily="34" charset="0"/>
              <a:cs typeface="Arial" panose="020B0604020202020204" pitchFamily="34" charset="0"/>
            </a:endParaRPr>
          </a:p>
        </p:txBody>
      </p:sp>
      <p:pic>
        <p:nvPicPr>
          <p:cNvPr id="5" name="Picture 4" descr="A screen shot of a person&#10;&#10;Description automatically generated">
            <a:extLst>
              <a:ext uri="{FF2B5EF4-FFF2-40B4-BE49-F238E27FC236}">
                <a16:creationId xmlns:a16="http://schemas.microsoft.com/office/drawing/2014/main" xmlns="" id="{1EFDD848-A2AA-5E48-9DBC-D9EDC9FB3A78}"/>
              </a:ext>
            </a:extLst>
          </p:cNvPr>
          <p:cNvPicPr>
            <a:picLocks noChangeAspect="1"/>
          </p:cNvPicPr>
          <p:nvPr/>
        </p:nvPicPr>
        <p:blipFill rotWithShape="1">
          <a:blip r:embed="rId3"/>
          <a:srcRect l="6068" t="3098" r="6162" b="2627"/>
          <a:stretch/>
        </p:blipFill>
        <p:spPr>
          <a:xfrm>
            <a:off x="5329382" y="1579600"/>
            <a:ext cx="6527534" cy="4897400"/>
          </a:xfrm>
          <a:prstGeom prst="rect">
            <a:avLst/>
          </a:prstGeom>
        </p:spPr>
      </p:pic>
      <p:pic>
        <p:nvPicPr>
          <p:cNvPr id="3" name="Picture 2" descr="A close up of text on a whiteboard&#10;&#10;Description automatically generated">
            <a:extLst>
              <a:ext uri="{FF2B5EF4-FFF2-40B4-BE49-F238E27FC236}">
                <a16:creationId xmlns:a16="http://schemas.microsoft.com/office/drawing/2014/main" xmlns="" id="{20CDD710-364C-9B47-A2AB-835B3A0ED3ED}"/>
              </a:ext>
            </a:extLst>
          </p:cNvPr>
          <p:cNvPicPr>
            <a:picLocks noChangeAspect="1"/>
          </p:cNvPicPr>
          <p:nvPr/>
        </p:nvPicPr>
        <p:blipFill>
          <a:blip r:embed="rId4"/>
          <a:stretch>
            <a:fillRect/>
          </a:stretch>
        </p:blipFill>
        <p:spPr>
          <a:xfrm>
            <a:off x="335084" y="1706418"/>
            <a:ext cx="6002483" cy="4001655"/>
          </a:xfrm>
          <a:prstGeom prst="rect">
            <a:avLst/>
          </a:prstGeom>
        </p:spPr>
      </p:pic>
      <p:sp>
        <p:nvSpPr>
          <p:cNvPr id="2" name="TextBox 1"/>
          <p:cNvSpPr txBox="1"/>
          <p:nvPr/>
        </p:nvSpPr>
        <p:spPr>
          <a:xfrm>
            <a:off x="335084" y="5723204"/>
            <a:ext cx="3563155" cy="369332"/>
          </a:xfrm>
          <a:prstGeom prst="rect">
            <a:avLst/>
          </a:prstGeom>
          <a:noFill/>
        </p:spPr>
        <p:txBody>
          <a:bodyPr wrap="square" rtlCol="0">
            <a:spAutoFit/>
          </a:bodyPr>
          <a:lstStyle/>
          <a:p>
            <a:r>
              <a:rPr lang="en-US" dirty="0">
                <a:solidFill>
                  <a:schemeClr val="bg1"/>
                </a:solidFill>
              </a:rPr>
              <a:t>Marcus, 11</a:t>
            </a:r>
            <a:r>
              <a:rPr lang="en-US" baseline="30000" dirty="0">
                <a:solidFill>
                  <a:schemeClr val="bg1"/>
                </a:solidFill>
              </a:rPr>
              <a:t>th</a:t>
            </a:r>
            <a:r>
              <a:rPr lang="en-US" dirty="0">
                <a:solidFill>
                  <a:schemeClr val="bg1"/>
                </a:solidFill>
              </a:rPr>
              <a:t> grade, Melbourne, FL</a:t>
            </a:r>
          </a:p>
        </p:txBody>
      </p:sp>
    </p:spTree>
    <p:extLst>
      <p:ext uri="{BB962C8B-B14F-4D97-AF65-F5344CB8AC3E}">
        <p14:creationId xmlns:p14="http://schemas.microsoft.com/office/powerpoint/2010/main" val="1627230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40"/>
          <p:cNvSpPr txBox="1"/>
          <p:nvPr/>
        </p:nvSpPr>
        <p:spPr>
          <a:xfrm>
            <a:off x="1479993" y="6201327"/>
            <a:ext cx="923201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err="1">
                <a:solidFill>
                  <a:schemeClr val="lt1"/>
                </a:solidFill>
                <a:highlight>
                  <a:srgbClr val="808080"/>
                </a:highlight>
                <a:latin typeface="Arial"/>
                <a:ea typeface="Arial"/>
                <a:cs typeface="Arial"/>
                <a:sym typeface="Arial"/>
              </a:rPr>
              <a:t>www.loc.gov</a:t>
            </a:r>
            <a:r>
              <a:rPr lang="en-US" sz="2000" dirty="0">
                <a:solidFill>
                  <a:schemeClr val="lt1"/>
                </a:solidFill>
                <a:highlight>
                  <a:srgbClr val="808080"/>
                </a:highlight>
                <a:latin typeface="Arial"/>
                <a:ea typeface="Arial"/>
                <a:cs typeface="Arial"/>
                <a:sym typeface="Arial"/>
              </a:rPr>
              <a:t>/teachers/primary-source-analysis-tool/</a:t>
            </a:r>
            <a:endParaRPr sz="2000" dirty="0"/>
          </a:p>
        </p:txBody>
      </p:sp>
      <p:pic>
        <p:nvPicPr>
          <p:cNvPr id="4" name="Picture 3">
            <a:extLst>
              <a:ext uri="{FF2B5EF4-FFF2-40B4-BE49-F238E27FC236}">
                <a16:creationId xmlns:a16="http://schemas.microsoft.com/office/drawing/2014/main" xmlns="" id="{DCB32FBD-26A3-5445-8F22-F4575E4B40B5}"/>
              </a:ext>
            </a:extLst>
          </p:cNvPr>
          <p:cNvPicPr>
            <a:picLocks noChangeAspect="1"/>
          </p:cNvPicPr>
          <p:nvPr/>
        </p:nvPicPr>
        <p:blipFill>
          <a:blip r:embed="rId3"/>
          <a:srcRect/>
          <a:stretch/>
        </p:blipFill>
        <p:spPr>
          <a:xfrm>
            <a:off x="1511300" y="323737"/>
            <a:ext cx="9169399" cy="6045555"/>
          </a:xfrm>
          <a:prstGeom prst="rect">
            <a:avLst/>
          </a:prstGeom>
        </p:spPr>
      </p:pic>
    </p:spTree>
    <p:extLst>
      <p:ext uri="{BB962C8B-B14F-4D97-AF65-F5344CB8AC3E}">
        <p14:creationId xmlns:p14="http://schemas.microsoft.com/office/powerpoint/2010/main" val="287577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26"/>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Image Analysis</a:t>
            </a:r>
            <a:endParaRPr sz="3600" b="1" dirty="0">
              <a:latin typeface="Arial" panose="020B0604020202020204" pitchFamily="34" charset="0"/>
              <a:cs typeface="Arial" panose="020B0604020202020204" pitchFamily="34" charset="0"/>
            </a:endParaRPr>
          </a:p>
        </p:txBody>
      </p:sp>
      <p:sp>
        <p:nvSpPr>
          <p:cNvPr id="149" name="Google Shape;149;p26"/>
          <p:cNvSpPr txBox="1"/>
          <p:nvPr/>
        </p:nvSpPr>
        <p:spPr>
          <a:xfrm>
            <a:off x="685800" y="1846147"/>
            <a:ext cx="4826358" cy="1798574"/>
          </a:xfrm>
          <a:prstGeom prst="rect">
            <a:avLst/>
          </a:prstGeom>
          <a:noFill/>
          <a:ln>
            <a:noFill/>
          </a:ln>
        </p:spPr>
        <p:txBody>
          <a:bodyPr spcFirstLastPara="1" wrap="square" lIns="91425" tIns="45700" rIns="91425" bIns="45700" anchor="t" anchorCtr="0">
            <a:noAutofit/>
          </a:bodyPr>
          <a:lstStyle/>
          <a:p>
            <a:pPr lvl="0">
              <a:buClr>
                <a:schemeClr val="bg1"/>
              </a:buClr>
              <a:buSzPct val="90000"/>
            </a:pPr>
            <a:r>
              <a:rPr lang="en-US" sz="2000" dirty="0">
                <a:solidFill>
                  <a:schemeClr val="bg1"/>
                </a:solidFill>
                <a:latin typeface="Arial" panose="020B0604020202020204" pitchFamily="34" charset="0"/>
                <a:cs typeface="Arial" panose="020B0604020202020204" pitchFamily="34" charset="0"/>
              </a:rPr>
              <a:t>In the chat box, please share an observation, reflection, or question about this image.</a:t>
            </a:r>
            <a:endParaRPr lang="en-US" sz="2000" b="1"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F6F5642C-894E-3B43-B5EB-14C034D58A90}"/>
              </a:ext>
            </a:extLst>
          </p:cNvPr>
          <p:cNvPicPr>
            <a:picLocks noChangeAspect="1"/>
          </p:cNvPicPr>
          <p:nvPr/>
        </p:nvPicPr>
        <p:blipFill>
          <a:blip r:embed="rId3"/>
          <a:srcRect/>
          <a:stretch/>
        </p:blipFill>
        <p:spPr>
          <a:xfrm>
            <a:off x="7220788" y="417640"/>
            <a:ext cx="4040388" cy="5902036"/>
          </a:xfrm>
          <a:prstGeom prst="rect">
            <a:avLst/>
          </a:prstGeom>
        </p:spPr>
      </p:pic>
    </p:spTree>
    <p:extLst>
      <p:ext uri="{BB962C8B-B14F-4D97-AF65-F5344CB8AC3E}">
        <p14:creationId xmlns:p14="http://schemas.microsoft.com/office/powerpoint/2010/main" val="96235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5" descr="A screenshot of a cell phone&#10;&#10;Description automatically generated"/>
          <p:cNvPicPr preferRelativeResize="0"/>
          <p:nvPr/>
        </p:nvPicPr>
        <p:blipFill rotWithShape="1">
          <a:blip r:embed="rId3">
            <a:alphaModFix/>
          </a:blip>
          <a:srcRect/>
          <a:stretch/>
        </p:blipFill>
        <p:spPr>
          <a:xfrm>
            <a:off x="1790700" y="1243835"/>
            <a:ext cx="8610600" cy="5291638"/>
          </a:xfrm>
          <a:prstGeom prst="rect">
            <a:avLst/>
          </a:prstGeom>
          <a:noFill/>
          <a:ln>
            <a:noFill/>
          </a:ln>
        </p:spPr>
      </p:pic>
      <p:sp>
        <p:nvSpPr>
          <p:cNvPr id="4" name="Google Shape;147;p26">
            <a:extLst>
              <a:ext uri="{FF2B5EF4-FFF2-40B4-BE49-F238E27FC236}">
                <a16:creationId xmlns:a16="http://schemas.microsoft.com/office/drawing/2014/main" xmlns="" id="{0D1B8BE8-FE13-064B-83B4-BE30F1E1BDC7}"/>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Vote Early, Vote Often</a:t>
            </a:r>
            <a:endParaRPr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88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4"/>
          <p:cNvPicPr preferRelativeResize="0"/>
          <p:nvPr/>
        </p:nvPicPr>
        <p:blipFill rotWithShape="1">
          <a:blip r:embed="rId3">
            <a:alphaModFix/>
          </a:blip>
          <a:srcRect/>
          <a:stretch/>
        </p:blipFill>
        <p:spPr>
          <a:xfrm>
            <a:off x="2066237" y="400050"/>
            <a:ext cx="8059525" cy="6057900"/>
          </a:xfrm>
          <a:prstGeom prst="rect">
            <a:avLst/>
          </a:prstGeom>
          <a:noFill/>
          <a:ln>
            <a:noFill/>
          </a:ln>
        </p:spPr>
      </p:pic>
    </p:spTree>
    <p:extLst>
      <p:ext uri="{BB962C8B-B14F-4D97-AF65-F5344CB8AC3E}">
        <p14:creationId xmlns:p14="http://schemas.microsoft.com/office/powerpoint/2010/main" val="103735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descr="A close up of a sign&#10;&#10;Description automatically generated"/>
          <p:cNvPicPr preferRelativeResize="0"/>
          <p:nvPr/>
        </p:nvPicPr>
        <p:blipFill rotWithShape="1">
          <a:blip r:embed="rId3">
            <a:alphaModFix/>
          </a:blip>
          <a:srcRect/>
          <a:stretch/>
        </p:blipFill>
        <p:spPr>
          <a:xfrm>
            <a:off x="2057400" y="400050"/>
            <a:ext cx="8077200" cy="6057900"/>
          </a:xfrm>
          <a:prstGeom prst="rect">
            <a:avLst/>
          </a:prstGeom>
          <a:noFill/>
          <a:ln>
            <a:noFill/>
          </a:ln>
        </p:spPr>
      </p:pic>
    </p:spTree>
    <p:extLst>
      <p:ext uri="{BB962C8B-B14F-4D97-AF65-F5344CB8AC3E}">
        <p14:creationId xmlns:p14="http://schemas.microsoft.com/office/powerpoint/2010/main" val="1174096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26"/>
          <p:cNvSpPr txBox="1"/>
          <p:nvPr/>
        </p:nvSpPr>
        <p:spPr>
          <a:xfrm>
            <a:off x="685800" y="381000"/>
            <a:ext cx="6934200" cy="12339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Workshop Objectives</a:t>
            </a:r>
            <a:endParaRPr sz="3600" b="1" dirty="0">
              <a:latin typeface="Arial" panose="020B0604020202020204" pitchFamily="34" charset="0"/>
              <a:cs typeface="Arial" panose="020B0604020202020204" pitchFamily="34" charset="0"/>
            </a:endParaRPr>
          </a:p>
        </p:txBody>
      </p:sp>
      <p:sp>
        <p:nvSpPr>
          <p:cNvPr id="149" name="Google Shape;149;p26"/>
          <p:cNvSpPr txBox="1"/>
          <p:nvPr/>
        </p:nvSpPr>
        <p:spPr>
          <a:xfrm>
            <a:off x="549324" y="1748039"/>
            <a:ext cx="6128568" cy="2635035"/>
          </a:xfrm>
          <a:prstGeom prst="rect">
            <a:avLst/>
          </a:prstGeom>
          <a:noFill/>
          <a:ln>
            <a:noFill/>
          </a:ln>
        </p:spPr>
        <p:txBody>
          <a:bodyPr spcFirstLastPara="1" wrap="square" lIns="91425" tIns="45700" rIns="91425" bIns="45700" anchor="t" anchorCtr="0">
            <a:noAutofit/>
          </a:bodyPr>
          <a:lstStyle/>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Discover free primary source materials in the Library of Congress digital collections </a:t>
            </a:r>
          </a:p>
          <a:p>
            <a:pPr marL="457200" lvl="0" indent="-457200">
              <a:buClr>
                <a:schemeClr val="bg1"/>
              </a:buClr>
              <a:buSzPct val="90000"/>
              <a:buFont typeface="Wingdings" pitchFamily="2" charset="2"/>
              <a:buChar char="ü"/>
            </a:pPr>
            <a:endParaRPr lang="en-US" sz="2000" dirty="0">
              <a:solidFill>
                <a:schemeClr val="bg1"/>
              </a:solidFill>
              <a:latin typeface="Arial" panose="020B0604020202020204" pitchFamily="34" charset="0"/>
              <a:cs typeface="Arial" panose="020B0604020202020204" pitchFamily="34" charset="0"/>
            </a:endParaRPr>
          </a:p>
          <a:p>
            <a:pPr marL="45720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Explore the Library of Congress Teaching with Primary Sources (TPS) program and analysis tools</a:t>
            </a:r>
          </a:p>
          <a:p>
            <a:pPr marL="457200" indent="-457200">
              <a:buClr>
                <a:schemeClr val="bg1"/>
              </a:buClr>
              <a:buSzPct val="90000"/>
              <a:buFont typeface="Wingdings" pitchFamily="2" charset="2"/>
              <a:buChar char="ü"/>
            </a:pPr>
            <a:endParaRPr lang="en-US" sz="2000" dirty="0">
              <a:solidFill>
                <a:schemeClr val="bg1"/>
              </a:solidFill>
              <a:latin typeface="Arial" panose="020B0604020202020204" pitchFamily="34" charset="0"/>
              <a:cs typeface="Arial" panose="020B0604020202020204" pitchFamily="34" charset="0"/>
            </a:endParaRPr>
          </a:p>
          <a:p>
            <a:pPr marL="45720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Analyze primary sources with activities from the free LOC civics interactive </a:t>
            </a:r>
            <a:r>
              <a:rPr lang="en-US" sz="2000" b="1" dirty="0">
                <a:solidFill>
                  <a:schemeClr val="bg1"/>
                </a:solidFill>
                <a:latin typeface="Arial" panose="020B0604020202020204" pitchFamily="34" charset="0"/>
                <a:cs typeface="Arial" panose="020B0604020202020204" pitchFamily="34" charset="0"/>
              </a:rPr>
              <a:t>Engaging Congress</a:t>
            </a:r>
          </a:p>
        </p:txBody>
      </p:sp>
      <p:pic>
        <p:nvPicPr>
          <p:cNvPr id="10" name="Picture 9" descr="A close up of a logo&#10;&#10;Description automatically generated">
            <a:extLst>
              <a:ext uri="{FF2B5EF4-FFF2-40B4-BE49-F238E27FC236}">
                <a16:creationId xmlns:a16="http://schemas.microsoft.com/office/drawing/2014/main" xmlns="" id="{F6F5642C-894E-3B43-B5EB-14C034D58A90}"/>
              </a:ext>
            </a:extLst>
          </p:cNvPr>
          <p:cNvPicPr>
            <a:picLocks noChangeAspect="1"/>
          </p:cNvPicPr>
          <p:nvPr/>
        </p:nvPicPr>
        <p:blipFill>
          <a:blip r:embed="rId3"/>
          <a:stretch>
            <a:fillRect/>
          </a:stretch>
        </p:blipFill>
        <p:spPr>
          <a:xfrm>
            <a:off x="6289964" y="417640"/>
            <a:ext cx="5902036" cy="5902036"/>
          </a:xfrm>
          <a:prstGeom prst="rect">
            <a:avLst/>
          </a:prstGeom>
        </p:spPr>
      </p:pic>
    </p:spTree>
    <p:extLst>
      <p:ext uri="{BB962C8B-B14F-4D97-AF65-F5344CB8AC3E}">
        <p14:creationId xmlns:p14="http://schemas.microsoft.com/office/powerpoint/2010/main" val="2489367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p:nvPr/>
        </p:nvSpPr>
        <p:spPr>
          <a:xfrm>
            <a:off x="3390333" y="367000"/>
            <a:ext cx="6500700" cy="6123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p>
        </p:txBody>
      </p:sp>
      <p:sp>
        <p:nvSpPr>
          <p:cNvPr id="4" name="Google Shape;147;p26">
            <a:extLst>
              <a:ext uri="{FF2B5EF4-FFF2-40B4-BE49-F238E27FC236}">
                <a16:creationId xmlns:a16="http://schemas.microsoft.com/office/drawing/2014/main" xmlns="" id="{A5A560B0-127F-DE4C-A6DB-63900EE57459}"/>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2020 Student Testimonial</a:t>
            </a:r>
            <a:endParaRPr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51685F1F-C65E-1D48-B8D5-71D46C7B2E92}"/>
              </a:ext>
            </a:extLst>
          </p:cNvPr>
          <p:cNvSpPr txBox="1"/>
          <p:nvPr/>
        </p:nvSpPr>
        <p:spPr>
          <a:xfrm>
            <a:off x="685800" y="1307022"/>
            <a:ext cx="5975927" cy="5012654"/>
          </a:xfrm>
          <a:prstGeom prst="rect">
            <a:avLst/>
          </a:prstGeom>
          <a:noFill/>
        </p:spPr>
        <p:txBody>
          <a:bodyPr wrap="square" rtlCol="0">
            <a:spAutoFit/>
          </a:bodyPr>
          <a:lstStyle/>
          <a:p>
            <a:pPr lvl="0"/>
            <a:r>
              <a:rPr lang="en-US" sz="1600" dirty="0">
                <a:solidFill>
                  <a:schemeClr val="bg1"/>
                </a:solidFill>
                <a:latin typeface="Arial" panose="020B0604020202020204" pitchFamily="34" charset="0"/>
                <a:cs typeface="Arial" panose="020B0604020202020204" pitchFamily="34" charset="0"/>
              </a:rPr>
              <a:t>The story I played during Engaging Congress was “Vote Early, Vote Often”. While playing one of the puzzles a surprising bit of information I learned is that even today certain groups are still restricted from voting. While these laws are being tested in courts, one would think that the combination of the 14th, 15th, and 19th amendments would have prevented this type of behavior. Another thing I learned was the white supremacists would attempt to do all kinds of things to prevent African Americans from voting. While laws were put in place with the hidden intentions of preventing African Americans from voting, minority voters went through all kinds of abuse and obstacles in order to vote. They were given wrong information, literacy tests, charged a poll tax, and threatened with physical abuse or even death if they wanted to vote. Despite having all kinds of laws and constitutional amendments at the time to prevent this kind of behavior white supremacists did everything in their power to prevent minorities from practicing their rights as citizens. </a:t>
            </a:r>
          </a:p>
          <a:p>
            <a:pPr lvl="0">
              <a:lnSpc>
                <a:spcPct val="115000"/>
              </a:lnSpc>
              <a:spcBef>
                <a:spcPts val="1600"/>
              </a:spcBef>
            </a:pPr>
            <a:r>
              <a:rPr lang="en-US" sz="1200" dirty="0">
                <a:solidFill>
                  <a:schemeClr val="bg1"/>
                </a:solidFill>
                <a:latin typeface="Arial" panose="020B0604020202020204" pitchFamily="34" charset="0"/>
                <a:cs typeface="Arial" panose="020B0604020202020204" pitchFamily="34" charset="0"/>
              </a:rPr>
              <a:t>–</a:t>
            </a:r>
            <a:r>
              <a:rPr lang="en-US" sz="1200" dirty="0" err="1">
                <a:solidFill>
                  <a:schemeClr val="bg1"/>
                </a:solidFill>
                <a:latin typeface="Arial" panose="020B0604020202020204" pitchFamily="34" charset="0"/>
                <a:cs typeface="Arial" panose="020B0604020202020204" pitchFamily="34" charset="0"/>
              </a:rPr>
              <a:t>Riazz</a:t>
            </a:r>
            <a:r>
              <a:rPr lang="en-US" sz="1200" dirty="0">
                <a:solidFill>
                  <a:schemeClr val="bg1"/>
                </a:solidFill>
                <a:latin typeface="Arial" panose="020B0604020202020204" pitchFamily="34" charset="0"/>
                <a:cs typeface="Arial" panose="020B0604020202020204" pitchFamily="34" charset="0"/>
              </a:rPr>
              <a:t>, 11</a:t>
            </a:r>
            <a:r>
              <a:rPr lang="en-US" sz="1200" baseline="30000" dirty="0">
                <a:solidFill>
                  <a:schemeClr val="bg1"/>
                </a:solidFill>
                <a:latin typeface="Arial" panose="020B0604020202020204" pitchFamily="34" charset="0"/>
                <a:cs typeface="Arial" panose="020B0604020202020204" pitchFamily="34" charset="0"/>
              </a:rPr>
              <a:t>th</a:t>
            </a:r>
            <a:r>
              <a:rPr lang="en-US" sz="1200" dirty="0">
                <a:solidFill>
                  <a:schemeClr val="bg1"/>
                </a:solidFill>
                <a:latin typeface="Arial" panose="020B0604020202020204" pitchFamily="34" charset="0"/>
                <a:cs typeface="Arial" panose="020B0604020202020204" pitchFamily="34" charset="0"/>
              </a:rPr>
              <a:t> grade student, Melbourne, FL</a:t>
            </a:r>
          </a:p>
          <a:p>
            <a:endParaRPr lang="en-US" sz="1600" dirty="0"/>
          </a:p>
        </p:txBody>
      </p:sp>
      <p:pic>
        <p:nvPicPr>
          <p:cNvPr id="9" name="Picture 8">
            <a:extLst>
              <a:ext uri="{FF2B5EF4-FFF2-40B4-BE49-F238E27FC236}">
                <a16:creationId xmlns:a16="http://schemas.microsoft.com/office/drawing/2014/main" xmlns="" id="{66F33078-AEA8-4544-A5D5-9C36843DB4FE}"/>
              </a:ext>
            </a:extLst>
          </p:cNvPr>
          <p:cNvPicPr>
            <a:picLocks noChangeAspect="1"/>
          </p:cNvPicPr>
          <p:nvPr/>
        </p:nvPicPr>
        <p:blipFill>
          <a:blip r:embed="rId3"/>
          <a:srcRect/>
          <a:stretch/>
        </p:blipFill>
        <p:spPr>
          <a:xfrm>
            <a:off x="7220788" y="417640"/>
            <a:ext cx="4040388" cy="5902036"/>
          </a:xfrm>
          <a:prstGeom prst="rect">
            <a:avLst/>
          </a:prstGeom>
        </p:spPr>
      </p:pic>
    </p:spTree>
    <p:extLst>
      <p:ext uri="{BB962C8B-B14F-4D97-AF65-F5344CB8AC3E}">
        <p14:creationId xmlns:p14="http://schemas.microsoft.com/office/powerpoint/2010/main" val="4104661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5" descr="A screenshot of a cell phone&#10;&#10;Description automatically generated"/>
          <p:cNvPicPr preferRelativeResize="0"/>
          <p:nvPr/>
        </p:nvPicPr>
        <p:blipFill rotWithShape="1">
          <a:blip r:embed="rId3">
            <a:alphaModFix/>
          </a:blip>
          <a:srcRect/>
          <a:stretch/>
        </p:blipFill>
        <p:spPr>
          <a:xfrm>
            <a:off x="1790700" y="1243835"/>
            <a:ext cx="8610600" cy="5291638"/>
          </a:xfrm>
          <a:prstGeom prst="rect">
            <a:avLst/>
          </a:prstGeom>
          <a:noFill/>
          <a:ln>
            <a:noFill/>
          </a:ln>
        </p:spPr>
      </p:pic>
      <p:sp>
        <p:nvSpPr>
          <p:cNvPr id="4" name="Google Shape;147;p26">
            <a:extLst>
              <a:ext uri="{FF2B5EF4-FFF2-40B4-BE49-F238E27FC236}">
                <a16:creationId xmlns:a16="http://schemas.microsoft.com/office/drawing/2014/main" xmlns="" id="{0D1B8BE8-FE13-064B-83B4-BE30F1E1BDC7}"/>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Vote Early, Vote Often</a:t>
            </a:r>
            <a:endParaRPr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78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47;p26">
            <a:extLst>
              <a:ext uri="{FF2B5EF4-FFF2-40B4-BE49-F238E27FC236}">
                <a16:creationId xmlns:a16="http://schemas.microsoft.com/office/drawing/2014/main" xmlns="" id="{0AF86C53-220D-FA4A-9B2B-4748ED7323F3}"/>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Vote Early, Vote Often</a:t>
            </a:r>
            <a:endParaRPr sz="3600" b="1" dirty="0">
              <a:latin typeface="Arial" panose="020B0604020202020204" pitchFamily="34" charset="0"/>
              <a:cs typeface="Arial" panose="020B0604020202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xmlns="" id="{D644790F-57E2-5A4D-AD8F-C57AE7849ECF}"/>
              </a:ext>
            </a:extLst>
          </p:cNvPr>
          <p:cNvPicPr>
            <a:picLocks noChangeAspect="1"/>
          </p:cNvPicPr>
          <p:nvPr/>
        </p:nvPicPr>
        <p:blipFill rotWithShape="1">
          <a:blip r:embed="rId2"/>
          <a:srcRect l="5970" t="3225" r="6235" b="3279"/>
          <a:stretch/>
        </p:blipFill>
        <p:spPr>
          <a:xfrm>
            <a:off x="2548859" y="1199883"/>
            <a:ext cx="7230761" cy="5277117"/>
          </a:xfrm>
          <a:prstGeom prst="rect">
            <a:avLst/>
          </a:prstGeom>
        </p:spPr>
      </p:pic>
    </p:spTree>
    <p:extLst>
      <p:ext uri="{BB962C8B-B14F-4D97-AF65-F5344CB8AC3E}">
        <p14:creationId xmlns:p14="http://schemas.microsoft.com/office/powerpoint/2010/main" val="61194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47;p26">
            <a:extLst>
              <a:ext uri="{FF2B5EF4-FFF2-40B4-BE49-F238E27FC236}">
                <a16:creationId xmlns:a16="http://schemas.microsoft.com/office/drawing/2014/main" xmlns="" id="{0AF86C53-220D-FA4A-9B2B-4748ED7323F3}"/>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Vote Early, Vote Often</a:t>
            </a:r>
            <a:endParaRPr sz="3600" b="1" dirty="0">
              <a:latin typeface="Arial" panose="020B0604020202020204" pitchFamily="34" charset="0"/>
              <a:cs typeface="Arial" panose="020B0604020202020204" pitchFamily="34" charset="0"/>
            </a:endParaRPr>
          </a:p>
        </p:txBody>
      </p:sp>
      <p:pic>
        <p:nvPicPr>
          <p:cNvPr id="12" name="Picture 11" descr="A screen shot of a person&#10;&#10;Description automatically generated">
            <a:extLst>
              <a:ext uri="{FF2B5EF4-FFF2-40B4-BE49-F238E27FC236}">
                <a16:creationId xmlns:a16="http://schemas.microsoft.com/office/drawing/2014/main" xmlns="" id="{833FE9C8-D7DE-4F4C-8C0B-31DAF1F78CD2}"/>
              </a:ext>
            </a:extLst>
          </p:cNvPr>
          <p:cNvPicPr>
            <a:picLocks noChangeAspect="1"/>
          </p:cNvPicPr>
          <p:nvPr/>
        </p:nvPicPr>
        <p:blipFill rotWithShape="1">
          <a:blip r:embed="rId2"/>
          <a:srcRect l="5974" t="3165" r="6162" b="3165"/>
          <a:stretch/>
        </p:blipFill>
        <p:spPr>
          <a:xfrm>
            <a:off x="2386719" y="1103799"/>
            <a:ext cx="7418561" cy="5524207"/>
          </a:xfrm>
          <a:prstGeom prst="rect">
            <a:avLst/>
          </a:prstGeom>
        </p:spPr>
      </p:pic>
    </p:spTree>
    <p:extLst>
      <p:ext uri="{BB962C8B-B14F-4D97-AF65-F5344CB8AC3E}">
        <p14:creationId xmlns:p14="http://schemas.microsoft.com/office/powerpoint/2010/main" val="1329412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p:nvPr/>
        </p:nvSpPr>
        <p:spPr>
          <a:xfrm>
            <a:off x="8896928" y="4714668"/>
            <a:ext cx="2962564" cy="24901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None/>
            </a:pPr>
            <a:r>
              <a:rPr lang="en-US" sz="1400" dirty="0">
                <a:solidFill>
                  <a:schemeClr val="lt1"/>
                </a:solidFill>
                <a:latin typeface="Arial" panose="020B0604020202020204" pitchFamily="34" charset="0"/>
                <a:ea typeface="Arial"/>
                <a:cs typeface="Arial" panose="020B0604020202020204" pitchFamily="34" charset="0"/>
                <a:sym typeface="Arial"/>
              </a:rPr>
              <a:t>Indiana daily times. [volume] (Indianapolis [Ind.]), 18 Aug. 1920. </a:t>
            </a:r>
            <a:r>
              <a:rPr lang="en-US" sz="1400" b="1" dirty="0">
                <a:solidFill>
                  <a:schemeClr val="lt1"/>
                </a:solidFill>
                <a:latin typeface="Arial" panose="020B0604020202020204" pitchFamily="34" charset="0"/>
                <a:ea typeface="Arial"/>
                <a:cs typeface="Arial" panose="020B0604020202020204" pitchFamily="34" charset="0"/>
                <a:sym typeface="Arial"/>
              </a:rPr>
              <a:t>Chronicling America: Historic American Newspapers. Lib. of Congress.</a:t>
            </a:r>
            <a:endParaRPr sz="1400" dirty="0">
              <a:latin typeface="Arial" panose="020B0604020202020204" pitchFamily="34" charset="0"/>
              <a:cs typeface="Arial" panose="020B0604020202020204" pitchFamily="34" charset="0"/>
            </a:endParaRPr>
          </a:p>
          <a:p>
            <a:pPr marL="0" marR="0" lvl="0" indent="0" algn="l" rtl="0">
              <a:lnSpc>
                <a:spcPct val="90000"/>
              </a:lnSpc>
              <a:spcBef>
                <a:spcPts val="600"/>
              </a:spcBef>
              <a:spcAft>
                <a:spcPts val="0"/>
              </a:spcAft>
              <a:buNone/>
            </a:pPr>
            <a:r>
              <a:rPr lang="en-US" sz="1400" u="sng" dirty="0">
                <a:solidFill>
                  <a:schemeClr val="bg1"/>
                </a:solidFill>
                <a:highlight>
                  <a:srgbClr val="808080"/>
                </a:highlight>
                <a:latin typeface="Arial" panose="020B0604020202020204" pitchFamily="34" charset="0"/>
                <a:ea typeface="Arial"/>
                <a:cs typeface="Arial" panose="020B0604020202020204" pitchFamily="34" charset="0"/>
                <a:sym typeface="Arial"/>
                <a:hlinkClick r:id="rId3">
                  <a:extLst>
                    <a:ext uri="{A12FA001-AC4F-418D-AE19-62706E023703}">
                      <ahyp:hlinkClr xmlns:ahyp="http://schemas.microsoft.com/office/drawing/2018/hyperlinkcolor" xmlns="" val="tx"/>
                    </a:ext>
                  </a:extLst>
                </a:hlinkClick>
              </a:rPr>
              <a:t>https://chroniclingamerica.loc.gov/lccn/sn85047611/1920-08-18/ed-1/seq-1/</a:t>
            </a:r>
            <a:r>
              <a:rPr lang="en-US" sz="1400" dirty="0">
                <a:solidFill>
                  <a:schemeClr val="lt1"/>
                </a:solidFill>
                <a:latin typeface="Arial" panose="020B0604020202020204" pitchFamily="34" charset="0"/>
                <a:ea typeface="Arial"/>
                <a:cs typeface="Arial" panose="020B0604020202020204" pitchFamily="34" charset="0"/>
                <a:sym typeface="Arial"/>
              </a:rPr>
              <a:t/>
            </a:r>
            <a:br>
              <a:rPr lang="en-US" sz="1400" dirty="0">
                <a:solidFill>
                  <a:schemeClr val="lt1"/>
                </a:solidFill>
                <a:latin typeface="Arial" panose="020B0604020202020204" pitchFamily="34" charset="0"/>
                <a:ea typeface="Arial"/>
                <a:cs typeface="Arial" panose="020B0604020202020204" pitchFamily="34" charset="0"/>
                <a:sym typeface="Arial"/>
              </a:rPr>
            </a:br>
            <a:endParaRPr sz="1400" dirty="0">
              <a:solidFill>
                <a:schemeClr val="lt1"/>
              </a:solidFill>
              <a:latin typeface="Arial" panose="020B0604020202020204" pitchFamily="34" charset="0"/>
              <a:ea typeface="Arial"/>
              <a:cs typeface="Arial" panose="020B0604020202020204" pitchFamily="34" charset="0"/>
              <a:sym typeface="Arial"/>
            </a:endParaRPr>
          </a:p>
        </p:txBody>
      </p:sp>
      <p:sp>
        <p:nvSpPr>
          <p:cNvPr id="5" name="Google Shape;147;p26">
            <a:extLst>
              <a:ext uri="{FF2B5EF4-FFF2-40B4-BE49-F238E27FC236}">
                <a16:creationId xmlns:a16="http://schemas.microsoft.com/office/drawing/2014/main" xmlns="" id="{41FC4B38-DDB4-2B48-847B-E0CEDC497BAE}"/>
              </a:ext>
            </a:extLst>
          </p:cNvPr>
          <p:cNvSpPr txBox="1"/>
          <p:nvPr/>
        </p:nvSpPr>
        <p:spPr>
          <a:xfrm>
            <a:off x="685800" y="381000"/>
            <a:ext cx="10074564" cy="11337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Nineteenth Amendment • August 18, 1920</a:t>
            </a:r>
          </a:p>
          <a:p>
            <a:pPr marL="0" marR="0" lvl="0" indent="0" algn="l" rtl="0">
              <a:spcBef>
                <a:spcPts val="0"/>
              </a:spcBef>
              <a:spcAft>
                <a:spcPts val="0"/>
              </a:spcAft>
              <a:buNone/>
            </a:pPr>
            <a:r>
              <a:rPr lang="en-US" sz="2800" i="0" u="none" strike="noStrike" cap="none" dirty="0">
                <a:solidFill>
                  <a:schemeClr val="lt1"/>
                </a:solidFill>
                <a:latin typeface="Arial" panose="020B0604020202020204" pitchFamily="34" charset="0"/>
                <a:cs typeface="Arial" panose="020B0604020202020204" pitchFamily="34" charset="0"/>
                <a:sym typeface="Arial"/>
              </a:rPr>
              <a:t>100</a:t>
            </a:r>
            <a:r>
              <a:rPr lang="en-US" sz="2800" i="0" u="none" strike="noStrike" cap="none" baseline="30000" dirty="0">
                <a:solidFill>
                  <a:schemeClr val="lt1"/>
                </a:solidFill>
                <a:latin typeface="Arial" panose="020B0604020202020204" pitchFamily="34" charset="0"/>
                <a:cs typeface="Arial" panose="020B0604020202020204" pitchFamily="34" charset="0"/>
                <a:sym typeface="Arial"/>
              </a:rPr>
              <a:t>th</a:t>
            </a:r>
            <a:r>
              <a:rPr lang="en-US" sz="2800" i="0" u="none" strike="noStrike" cap="none" dirty="0">
                <a:solidFill>
                  <a:schemeClr val="lt1"/>
                </a:solidFill>
                <a:latin typeface="Arial" panose="020B0604020202020204" pitchFamily="34" charset="0"/>
                <a:cs typeface="Arial" panose="020B0604020202020204" pitchFamily="34" charset="0"/>
                <a:sym typeface="Arial"/>
              </a:rPr>
              <a:t> Anniversary this year!</a:t>
            </a:r>
          </a:p>
          <a:p>
            <a:pPr marL="0" marR="0" lvl="0" indent="0" algn="l" rtl="0">
              <a:spcBef>
                <a:spcPts val="0"/>
              </a:spcBef>
              <a:spcAft>
                <a:spcPts val="0"/>
              </a:spcAft>
              <a:buNone/>
            </a:pPr>
            <a:endParaRPr sz="3600" b="1" dirty="0">
              <a:latin typeface="Arial" panose="020B0604020202020204" pitchFamily="34" charset="0"/>
              <a:cs typeface="Arial" panose="020B0604020202020204" pitchFamily="34" charset="0"/>
            </a:endParaRPr>
          </a:p>
        </p:txBody>
      </p:sp>
      <p:pic>
        <p:nvPicPr>
          <p:cNvPr id="3" name="Picture 2" descr="A close up of a newspaper&#10;&#10;Description automatically generated">
            <a:extLst>
              <a:ext uri="{FF2B5EF4-FFF2-40B4-BE49-F238E27FC236}">
                <a16:creationId xmlns:a16="http://schemas.microsoft.com/office/drawing/2014/main" xmlns="" id="{6ECAF9A9-4DE5-7F4F-B6F0-AF5D6E114700}"/>
              </a:ext>
            </a:extLst>
          </p:cNvPr>
          <p:cNvPicPr>
            <a:picLocks noChangeAspect="1"/>
          </p:cNvPicPr>
          <p:nvPr/>
        </p:nvPicPr>
        <p:blipFill>
          <a:blip r:embed="rId4"/>
          <a:stretch>
            <a:fillRect/>
          </a:stretch>
        </p:blipFill>
        <p:spPr>
          <a:xfrm>
            <a:off x="5651602" y="1514764"/>
            <a:ext cx="2902324" cy="4962236"/>
          </a:xfrm>
          <a:prstGeom prst="rect">
            <a:avLst/>
          </a:prstGeom>
        </p:spPr>
      </p:pic>
      <p:pic>
        <p:nvPicPr>
          <p:cNvPr id="6" name="Picture 5">
            <a:extLst>
              <a:ext uri="{FF2B5EF4-FFF2-40B4-BE49-F238E27FC236}">
                <a16:creationId xmlns:a16="http://schemas.microsoft.com/office/drawing/2014/main" xmlns="" id="{DFED1F41-72C9-9948-B2AB-EDBE970A705E}"/>
              </a:ext>
            </a:extLst>
          </p:cNvPr>
          <p:cNvPicPr>
            <a:picLocks noChangeAspect="1"/>
          </p:cNvPicPr>
          <p:nvPr/>
        </p:nvPicPr>
        <p:blipFill>
          <a:blip r:embed="rId5"/>
          <a:stretch>
            <a:fillRect/>
          </a:stretch>
        </p:blipFill>
        <p:spPr>
          <a:xfrm>
            <a:off x="2039994" y="2075873"/>
            <a:ext cx="3268606" cy="4401127"/>
          </a:xfrm>
          <a:prstGeom prst="rect">
            <a:avLst/>
          </a:prstGeom>
        </p:spPr>
      </p:pic>
    </p:spTree>
    <p:extLst>
      <p:ext uri="{BB962C8B-B14F-4D97-AF65-F5344CB8AC3E}">
        <p14:creationId xmlns:p14="http://schemas.microsoft.com/office/powerpoint/2010/main" val="1478811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3" name="Picture 2" descr="A black and white photo of a person&#10;&#10;Description automatically generated">
            <a:extLst>
              <a:ext uri="{FF2B5EF4-FFF2-40B4-BE49-F238E27FC236}">
                <a16:creationId xmlns:a16="http://schemas.microsoft.com/office/drawing/2014/main" xmlns="" id="{9920ACD2-2AA3-A142-B22B-0FAE5521C049}"/>
              </a:ext>
            </a:extLst>
          </p:cNvPr>
          <p:cNvPicPr>
            <a:picLocks noChangeAspect="1"/>
          </p:cNvPicPr>
          <p:nvPr/>
        </p:nvPicPr>
        <p:blipFill rotWithShape="1">
          <a:blip r:embed="rId3">
            <a:alphaModFix amt="20000"/>
          </a:blip>
          <a:srcRect t="9399" b="12884"/>
          <a:stretch/>
        </p:blipFill>
        <p:spPr>
          <a:xfrm>
            <a:off x="-1" y="1"/>
            <a:ext cx="12312869" cy="6858000"/>
          </a:xfrm>
          <a:prstGeom prst="rect">
            <a:avLst/>
          </a:prstGeom>
        </p:spPr>
      </p:pic>
      <p:sp>
        <p:nvSpPr>
          <p:cNvPr id="259" name="Google Shape;259;p43"/>
          <p:cNvSpPr txBox="1">
            <a:spLocks noGrp="1"/>
          </p:cNvSpPr>
          <p:nvPr>
            <p:ph type="body" idx="1"/>
          </p:nvPr>
        </p:nvSpPr>
        <p:spPr>
          <a:xfrm>
            <a:off x="838200" y="1074000"/>
            <a:ext cx="10515600" cy="51027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3700" b="1" dirty="0">
                <a:solidFill>
                  <a:schemeClr val="lt1"/>
                </a:solidFill>
                <a:latin typeface="Arial"/>
                <a:ea typeface="Arial"/>
                <a:cs typeface="Arial"/>
                <a:sym typeface="Arial"/>
              </a:rPr>
              <a:t>Woman Suffrage</a:t>
            </a:r>
            <a:endParaRPr sz="3700" b="1" dirty="0">
              <a:solidFill>
                <a:schemeClr val="lt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US" sz="3700" b="1" dirty="0">
                <a:solidFill>
                  <a:schemeClr val="lt1"/>
                </a:solidFill>
                <a:latin typeface="Arial"/>
                <a:ea typeface="Arial"/>
                <a:cs typeface="Arial"/>
                <a:sym typeface="Arial"/>
              </a:rPr>
              <a:t>19</a:t>
            </a:r>
            <a:r>
              <a:rPr lang="en-US" sz="3700" b="1" baseline="30000" dirty="0">
                <a:solidFill>
                  <a:schemeClr val="lt1"/>
                </a:solidFill>
                <a:latin typeface="Arial"/>
                <a:ea typeface="Arial"/>
                <a:cs typeface="Arial"/>
                <a:sym typeface="Arial"/>
              </a:rPr>
              <a:t>th</a:t>
            </a:r>
            <a:r>
              <a:rPr lang="en-US" sz="3700" b="1" dirty="0">
                <a:solidFill>
                  <a:schemeClr val="lt1"/>
                </a:solidFill>
                <a:latin typeface="Arial"/>
                <a:ea typeface="Arial"/>
                <a:cs typeface="Arial"/>
                <a:sym typeface="Arial"/>
              </a:rPr>
              <a:t> Amendment Turns 100!</a:t>
            </a:r>
            <a:endParaRPr sz="3700" b="1" dirty="0">
              <a:solidFill>
                <a:schemeClr val="lt1"/>
              </a:solidFill>
              <a:latin typeface="Arial"/>
              <a:ea typeface="Arial"/>
              <a:cs typeface="Arial"/>
              <a:sym typeface="Arial"/>
            </a:endParaRPr>
          </a:p>
          <a:p>
            <a:pPr marL="0" lvl="0" indent="0" algn="ctr" rtl="0">
              <a:lnSpc>
                <a:spcPct val="115000"/>
              </a:lnSpc>
              <a:spcBef>
                <a:spcPts val="0"/>
              </a:spcBef>
              <a:spcAft>
                <a:spcPts val="0"/>
              </a:spcAft>
              <a:buNone/>
            </a:pPr>
            <a:r>
              <a:rPr lang="en-US" sz="3700" b="1" dirty="0">
                <a:solidFill>
                  <a:schemeClr val="lt1"/>
                </a:solidFill>
                <a:latin typeface="Arial"/>
                <a:ea typeface="Arial"/>
                <a:cs typeface="Arial"/>
                <a:sym typeface="Arial"/>
              </a:rPr>
              <a:t>August 18, 1920</a:t>
            </a:r>
            <a:endParaRPr sz="3700" b="1" dirty="0">
              <a:solidFill>
                <a:schemeClr val="lt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endParaRPr sz="3700" b="1" dirty="0">
              <a:latin typeface="Arial"/>
              <a:ea typeface="Arial"/>
              <a:cs typeface="Arial"/>
              <a:sym typeface="Arial"/>
            </a:endParaRPr>
          </a:p>
          <a:p>
            <a:pPr marL="0" lvl="0" indent="0" algn="ctr" rtl="0">
              <a:spcBef>
                <a:spcPts val="1000"/>
              </a:spcBef>
              <a:spcAft>
                <a:spcPts val="0"/>
              </a:spcAft>
              <a:buNone/>
            </a:pPr>
            <a:r>
              <a:rPr lang="en-US" sz="3300" u="sng" dirty="0">
                <a:solidFill>
                  <a:schemeClr val="bg1"/>
                </a:solidFill>
                <a:highlight>
                  <a:srgbClr val="808080"/>
                </a:highlight>
                <a:latin typeface="Roboto"/>
                <a:ea typeface="Roboto"/>
                <a:cs typeface="Roboto"/>
                <a:sym typeface="Roboto"/>
                <a:hlinkClick r:id="rId4">
                  <a:extLst>
                    <a:ext uri="{A12FA001-AC4F-418D-AE19-62706E023703}">
                      <ahyp:hlinkClr xmlns:ahyp="http://schemas.microsoft.com/office/drawing/2018/hyperlinkcolor" xmlns="" val="tx"/>
                    </a:ext>
                  </a:extLst>
                </a:hlinkClick>
              </a:rPr>
              <a:t>https://bit.ly/women2020Suffrage</a:t>
            </a:r>
            <a:endParaRPr sz="4900" dirty="0">
              <a:solidFill>
                <a:schemeClr val="bg1"/>
              </a:solidFill>
              <a:highlight>
                <a:srgbClr val="808080"/>
              </a:highlight>
            </a:endParaRPr>
          </a:p>
          <a:p>
            <a:pPr marL="0" lvl="0" indent="0" algn="ctr" rtl="0">
              <a:spcBef>
                <a:spcPts val="1000"/>
              </a:spcBef>
              <a:spcAft>
                <a:spcPts val="0"/>
              </a:spcAft>
              <a:buNone/>
            </a:pPr>
            <a:endParaRPr sz="4800" dirty="0"/>
          </a:p>
        </p:txBody>
      </p:sp>
    </p:spTree>
    <p:extLst>
      <p:ext uri="{BB962C8B-B14F-4D97-AF65-F5344CB8AC3E}">
        <p14:creationId xmlns:p14="http://schemas.microsoft.com/office/powerpoint/2010/main" val="24060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5" descr="A screenshot of a cell phone&#10;&#10;Description automatically generated"/>
          <p:cNvPicPr preferRelativeResize="0"/>
          <p:nvPr/>
        </p:nvPicPr>
        <p:blipFill rotWithShape="1">
          <a:blip r:embed="rId3">
            <a:alphaModFix/>
          </a:blip>
          <a:srcRect/>
          <a:stretch/>
        </p:blipFill>
        <p:spPr>
          <a:xfrm>
            <a:off x="1790700" y="1243835"/>
            <a:ext cx="8610600" cy="5291638"/>
          </a:xfrm>
          <a:prstGeom prst="rect">
            <a:avLst/>
          </a:prstGeom>
          <a:noFill/>
          <a:ln>
            <a:noFill/>
          </a:ln>
        </p:spPr>
      </p:pic>
      <p:sp>
        <p:nvSpPr>
          <p:cNvPr id="4" name="Google Shape;147;p26">
            <a:extLst>
              <a:ext uri="{FF2B5EF4-FFF2-40B4-BE49-F238E27FC236}">
                <a16:creationId xmlns:a16="http://schemas.microsoft.com/office/drawing/2014/main" xmlns="" id="{252C50B8-3D6B-4C41-9613-80EDBA290176}"/>
              </a:ext>
            </a:extLst>
          </p:cNvPr>
          <p:cNvSpPr txBox="1"/>
          <p:nvPr/>
        </p:nvSpPr>
        <p:spPr>
          <a:xfrm>
            <a:off x="685800" y="381000"/>
            <a:ext cx="6934200"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Vote Early, Vote Often</a:t>
            </a:r>
            <a:endParaRPr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0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6" descr="A close up of a sign&#10;&#10;Description automatically generated"/>
          <p:cNvPicPr preferRelativeResize="0"/>
          <p:nvPr/>
        </p:nvPicPr>
        <p:blipFill rotWithShape="1">
          <a:blip r:embed="rId3">
            <a:alphaModFix/>
          </a:blip>
          <a:srcRect l="2755" t="1724" r="1386"/>
          <a:stretch/>
        </p:blipFill>
        <p:spPr>
          <a:xfrm>
            <a:off x="1625599" y="620622"/>
            <a:ext cx="8940801" cy="5616756"/>
          </a:xfrm>
          <a:prstGeom prst="rect">
            <a:avLst/>
          </a:prstGeom>
          <a:noFill/>
          <a:ln>
            <a:noFill/>
          </a:ln>
        </p:spPr>
      </p:pic>
    </p:spTree>
    <p:extLst>
      <p:ext uri="{BB962C8B-B14F-4D97-AF65-F5344CB8AC3E}">
        <p14:creationId xmlns:p14="http://schemas.microsoft.com/office/powerpoint/2010/main" val="1044555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7" descr="A close up of a sign&#10;&#10;Description automatically generated"/>
          <p:cNvPicPr preferRelativeResize="0"/>
          <p:nvPr/>
        </p:nvPicPr>
        <p:blipFill rotWithShape="1">
          <a:blip r:embed="rId3">
            <a:alphaModFix/>
          </a:blip>
          <a:srcRect/>
          <a:stretch/>
        </p:blipFill>
        <p:spPr>
          <a:xfrm>
            <a:off x="1535175" y="566825"/>
            <a:ext cx="9121649" cy="5724350"/>
          </a:xfrm>
          <a:prstGeom prst="rect">
            <a:avLst/>
          </a:prstGeom>
          <a:noFill/>
          <a:ln>
            <a:noFill/>
          </a:ln>
        </p:spPr>
      </p:pic>
    </p:spTree>
    <p:extLst>
      <p:ext uri="{BB962C8B-B14F-4D97-AF65-F5344CB8AC3E}">
        <p14:creationId xmlns:p14="http://schemas.microsoft.com/office/powerpoint/2010/main" val="3658846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3" name="Picture 2" descr="A group of people standing in front of a crowd&#10;&#10;Description automatically generated">
            <a:extLst>
              <a:ext uri="{FF2B5EF4-FFF2-40B4-BE49-F238E27FC236}">
                <a16:creationId xmlns:a16="http://schemas.microsoft.com/office/drawing/2014/main" xmlns="" id="{FF4BC57C-80E9-0C45-B309-4A69897CAFE7}"/>
              </a:ext>
            </a:extLst>
          </p:cNvPr>
          <p:cNvPicPr>
            <a:picLocks noChangeAspect="1"/>
          </p:cNvPicPr>
          <p:nvPr/>
        </p:nvPicPr>
        <p:blipFill rotWithShape="1">
          <a:blip r:embed="rId3">
            <a:alphaModFix amt="35000"/>
          </a:blip>
          <a:srcRect t="7980" b="7980"/>
          <a:stretch/>
        </p:blipFill>
        <p:spPr>
          <a:xfrm>
            <a:off x="0" y="0"/>
            <a:ext cx="12192000" cy="6858000"/>
          </a:xfrm>
          <a:prstGeom prst="rect">
            <a:avLst/>
          </a:prstGeom>
        </p:spPr>
      </p:pic>
      <p:sp>
        <p:nvSpPr>
          <p:cNvPr id="225" name="Google Shape;225;p38"/>
          <p:cNvSpPr txBox="1"/>
          <p:nvPr/>
        </p:nvSpPr>
        <p:spPr>
          <a:xfrm>
            <a:off x="1479992" y="411509"/>
            <a:ext cx="9232014"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chemeClr val="lt1"/>
                </a:solidFill>
                <a:latin typeface="Arial"/>
                <a:ea typeface="Arial"/>
                <a:cs typeface="Arial"/>
                <a:sym typeface="Arial"/>
              </a:rPr>
              <a:t>Dive Deeper? More Rigor?</a:t>
            </a:r>
            <a:endParaRPr sz="1800">
              <a:solidFill>
                <a:schemeClr val="lt1"/>
              </a:solidFill>
              <a:latin typeface="Arial"/>
              <a:ea typeface="Arial"/>
              <a:cs typeface="Arial"/>
              <a:sym typeface="Arial"/>
            </a:endParaRPr>
          </a:p>
        </p:txBody>
      </p:sp>
      <p:sp>
        <p:nvSpPr>
          <p:cNvPr id="226" name="Google Shape;226;p38"/>
          <p:cNvSpPr txBox="1"/>
          <p:nvPr/>
        </p:nvSpPr>
        <p:spPr>
          <a:xfrm>
            <a:off x="511396" y="2057400"/>
            <a:ext cx="11169207" cy="35394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a:solidFill>
                  <a:schemeClr val="lt1"/>
                </a:solidFill>
                <a:latin typeface="Arial"/>
                <a:ea typeface="Arial"/>
                <a:cs typeface="Arial"/>
                <a:sym typeface="Arial"/>
              </a:rPr>
              <a:t>Voting Rights Act of 1965 </a:t>
            </a:r>
            <a:r>
              <a:rPr lang="en-US" sz="2400" dirty="0">
                <a:solidFill>
                  <a:schemeClr val="lt1"/>
                </a:solidFill>
                <a:latin typeface="Arial"/>
                <a:ea typeface="Arial"/>
                <a:cs typeface="Arial"/>
                <a:sym typeface="Arial"/>
              </a:rPr>
              <a:t>(August 6, 1965)</a:t>
            </a:r>
            <a:endParaRPr dirty="0"/>
          </a:p>
          <a:p>
            <a:pPr marL="0" marR="0" lvl="0" indent="0" algn="ctr" rtl="0">
              <a:spcBef>
                <a:spcPts val="0"/>
              </a:spcBef>
              <a:spcAft>
                <a:spcPts val="0"/>
              </a:spcAft>
              <a:buNone/>
            </a:pPr>
            <a:r>
              <a:rPr lang="en-US" sz="4000" dirty="0">
                <a:solidFill>
                  <a:schemeClr val="lt1"/>
                </a:solidFill>
                <a:latin typeface="Arial"/>
                <a:ea typeface="Arial"/>
                <a:cs typeface="Arial"/>
                <a:sym typeface="Arial"/>
              </a:rPr>
              <a:t>55</a:t>
            </a:r>
            <a:r>
              <a:rPr lang="en-US" sz="4000" baseline="30000" dirty="0">
                <a:solidFill>
                  <a:schemeClr val="lt1"/>
                </a:solidFill>
                <a:latin typeface="Arial"/>
                <a:ea typeface="Arial"/>
                <a:cs typeface="Arial"/>
                <a:sym typeface="Arial"/>
              </a:rPr>
              <a:t>th</a:t>
            </a:r>
            <a:r>
              <a:rPr lang="en-US" sz="4000" dirty="0">
                <a:solidFill>
                  <a:schemeClr val="lt1"/>
                </a:solidFill>
                <a:latin typeface="Arial"/>
                <a:ea typeface="Arial"/>
                <a:cs typeface="Arial"/>
                <a:sym typeface="Arial"/>
              </a:rPr>
              <a:t> anniversary this year!</a:t>
            </a:r>
            <a:endParaRPr dirty="0"/>
          </a:p>
          <a:p>
            <a:pPr marL="0" marR="0" lvl="0" indent="0" algn="ctr" rtl="0">
              <a:spcBef>
                <a:spcPts val="0"/>
              </a:spcBef>
              <a:spcAft>
                <a:spcPts val="0"/>
              </a:spcAft>
              <a:buNone/>
            </a:pPr>
            <a:endParaRPr lang="en-US" sz="4000" dirty="0">
              <a:solidFill>
                <a:schemeClr val="lt1"/>
              </a:solidFill>
              <a:latin typeface="Arial"/>
              <a:ea typeface="Arial"/>
              <a:cs typeface="Arial"/>
              <a:sym typeface="Arial"/>
            </a:endParaRPr>
          </a:p>
          <a:p>
            <a:pPr marL="0" marR="0" lvl="0" indent="0" algn="ctr" rtl="0">
              <a:spcBef>
                <a:spcPts val="0"/>
              </a:spcBef>
              <a:spcAft>
                <a:spcPts val="0"/>
              </a:spcAft>
              <a:buNone/>
            </a:pPr>
            <a:endParaRPr sz="4000" dirty="0">
              <a:solidFill>
                <a:schemeClr val="lt1"/>
              </a:solidFill>
              <a:latin typeface="Arial"/>
              <a:ea typeface="Arial"/>
              <a:cs typeface="Arial"/>
              <a:sym typeface="Arial"/>
            </a:endParaRPr>
          </a:p>
          <a:p>
            <a:pPr marL="0" marR="0" lvl="0" indent="0" algn="ctr" rtl="0">
              <a:spcBef>
                <a:spcPts val="0"/>
              </a:spcBef>
              <a:spcAft>
                <a:spcPts val="0"/>
              </a:spcAft>
              <a:buNone/>
            </a:pPr>
            <a:r>
              <a:rPr lang="en-US" sz="4000" dirty="0">
                <a:solidFill>
                  <a:schemeClr val="lt1"/>
                </a:solidFill>
                <a:latin typeface="Arial"/>
                <a:ea typeface="Arial"/>
                <a:cs typeface="Arial"/>
                <a:sym typeface="Arial"/>
              </a:rPr>
              <a:t>TPS Teachers Network</a:t>
            </a:r>
            <a:endParaRPr dirty="0"/>
          </a:p>
          <a:p>
            <a:pPr marL="0" marR="0" lvl="0" indent="0" algn="ctr" rtl="0">
              <a:spcBef>
                <a:spcPts val="0"/>
              </a:spcBef>
              <a:spcAft>
                <a:spcPts val="0"/>
              </a:spcAft>
              <a:buNone/>
            </a:pPr>
            <a:r>
              <a:rPr lang="en-US" sz="3200" u="sng" dirty="0">
                <a:solidFill>
                  <a:schemeClr val="bg1"/>
                </a:solidFill>
                <a:highlight>
                  <a:srgbClr val="808080"/>
                </a:highlight>
                <a:latin typeface="Arial"/>
                <a:ea typeface="Arial"/>
                <a:cs typeface="Arial"/>
                <a:sym typeface="Arial"/>
                <a:hlinkClick r:id="rId4">
                  <a:extLst>
                    <a:ext uri="{A12FA001-AC4F-418D-AE19-62706E023703}">
                      <ahyp:hlinkClr xmlns:ahyp="http://schemas.microsoft.com/office/drawing/2018/hyperlinkcolor" xmlns="" val="tx"/>
                    </a:ext>
                  </a:extLst>
                </a:hlinkClick>
              </a:rPr>
              <a:t>https://tpsteachersnetwork.org/album/26099-voting-rights-act-of-1965</a:t>
            </a:r>
            <a:r>
              <a:rPr lang="en-US" sz="3200" dirty="0">
                <a:solidFill>
                  <a:schemeClr val="bg1"/>
                </a:solidFill>
                <a:highlight>
                  <a:srgbClr val="808080"/>
                </a:highlight>
                <a:latin typeface="Arial"/>
                <a:ea typeface="Arial"/>
                <a:cs typeface="Arial"/>
                <a:sym typeface="Arial"/>
              </a:rPr>
              <a:t> </a:t>
            </a:r>
            <a:endParaRPr dirty="0">
              <a:solidFill>
                <a:schemeClr val="bg1"/>
              </a:solidFill>
            </a:endParaRPr>
          </a:p>
        </p:txBody>
      </p:sp>
    </p:spTree>
    <p:extLst>
      <p:ext uri="{BB962C8B-B14F-4D97-AF65-F5344CB8AC3E}">
        <p14:creationId xmlns:p14="http://schemas.microsoft.com/office/powerpoint/2010/main" val="2088132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26"/>
          <p:cNvSpPr txBox="1"/>
          <p:nvPr/>
        </p:nvSpPr>
        <p:spPr>
          <a:xfrm>
            <a:off x="685800" y="381000"/>
            <a:ext cx="9169400" cy="12339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LOC Resources and search strategies</a:t>
            </a:r>
            <a:endParaRPr sz="3600" b="1" dirty="0">
              <a:latin typeface="Arial" panose="020B0604020202020204" pitchFamily="34" charset="0"/>
              <a:cs typeface="Arial" panose="020B0604020202020204" pitchFamily="34" charset="0"/>
            </a:endParaRPr>
          </a:p>
        </p:txBody>
      </p:sp>
      <p:sp>
        <p:nvSpPr>
          <p:cNvPr id="149" name="Google Shape;149;p26"/>
          <p:cNvSpPr txBox="1"/>
          <p:nvPr/>
        </p:nvSpPr>
        <p:spPr>
          <a:xfrm>
            <a:off x="549323" y="1748039"/>
            <a:ext cx="7357281" cy="4846725"/>
          </a:xfrm>
          <a:prstGeom prst="rect">
            <a:avLst/>
          </a:prstGeom>
          <a:noFill/>
          <a:ln>
            <a:noFill/>
          </a:ln>
        </p:spPr>
        <p:txBody>
          <a:bodyPr spcFirstLastPara="1" wrap="square" lIns="91425" tIns="45700" rIns="91425" bIns="45700" anchor="t" anchorCtr="0">
            <a:noAutofit/>
          </a:bodyPr>
          <a:lstStyle/>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Homepage</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highlight>
                  <a:srgbClr val="808080"/>
                </a:highlight>
                <a:latin typeface="Arial" panose="020B0604020202020204" pitchFamily="34" charset="0"/>
                <a:cs typeface="Arial" panose="020B0604020202020204" pitchFamily="34" charset="0"/>
              </a:rPr>
              <a:t>www.loc.gov</a:t>
            </a:r>
            <a:endParaRPr lang="en-US" sz="1600" b="1" dirty="0">
              <a:solidFill>
                <a:schemeClr val="bg1"/>
              </a:solidFill>
              <a:highlight>
                <a:srgbClr val="808080"/>
              </a:highlight>
              <a:latin typeface="Arial" panose="020B0604020202020204" pitchFamily="34" charset="0"/>
              <a:cs typeface="Arial" panose="020B0604020202020204" pitchFamily="34" charset="0"/>
            </a:endParaRPr>
          </a:p>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Digital Collections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highlight>
                  <a:srgbClr val="808080"/>
                </a:highlight>
                <a:latin typeface="Arial" panose="020B0604020202020204" pitchFamily="34" charset="0"/>
                <a:cs typeface="Arial" panose="020B0604020202020204" pitchFamily="34" charset="0"/>
              </a:rPr>
              <a:t>www.loc.gov</a:t>
            </a:r>
            <a:r>
              <a:rPr lang="en-US" sz="1600" b="1" dirty="0">
                <a:solidFill>
                  <a:schemeClr val="bg1"/>
                </a:solidFill>
                <a:highlight>
                  <a:srgbClr val="808080"/>
                </a:highlight>
                <a:latin typeface="Arial" panose="020B0604020202020204" pitchFamily="34" charset="0"/>
                <a:cs typeface="Arial" panose="020B0604020202020204" pitchFamily="34" charset="0"/>
              </a:rPr>
              <a:t>/collections</a:t>
            </a:r>
            <a:endParaRPr lang="en-US" sz="2000" dirty="0">
              <a:solidFill>
                <a:schemeClr val="bg1"/>
              </a:solidFill>
              <a:highlight>
                <a:srgbClr val="808080"/>
              </a:highlight>
              <a:latin typeface="Arial" panose="020B0604020202020204" pitchFamily="34" charset="0"/>
              <a:cs typeface="Arial" panose="020B0604020202020204" pitchFamily="34" charset="0"/>
            </a:endParaRPr>
          </a:p>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Congress and lawmaking</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highlight>
                  <a:srgbClr val="808080"/>
                </a:highlight>
                <a:latin typeface="Arial" panose="020B0604020202020204" pitchFamily="34" charset="0"/>
                <a:cs typeface="Arial" panose="020B0604020202020204" pitchFamily="34" charset="0"/>
              </a:rPr>
              <a:t>www.congress.gov</a:t>
            </a:r>
            <a:endParaRPr lang="en-US" sz="2000" dirty="0">
              <a:solidFill>
                <a:schemeClr val="bg1"/>
              </a:solidFill>
              <a:highlight>
                <a:srgbClr val="808080"/>
              </a:highlight>
              <a:latin typeface="Arial" panose="020B0604020202020204" pitchFamily="34" charset="0"/>
              <a:cs typeface="Arial" panose="020B0604020202020204" pitchFamily="34" charset="0"/>
            </a:endParaRPr>
          </a:p>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TPS teachers pages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r>
              <a:rPr lang="en-US" sz="1600" b="1" dirty="0">
                <a:solidFill>
                  <a:schemeClr val="bg1"/>
                </a:solidFill>
                <a:highlight>
                  <a:srgbClr val="808080"/>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www.loc.gov/teachers</a:t>
            </a:r>
            <a:endParaRPr lang="en-US" sz="2000" dirty="0">
              <a:solidFill>
                <a:schemeClr val="bg1"/>
              </a:solidFill>
              <a:highlight>
                <a:srgbClr val="808080"/>
              </a:highlight>
              <a:latin typeface="Arial" panose="020B0604020202020204" pitchFamily="34" charset="0"/>
              <a:cs typeface="Arial" panose="020B0604020202020204" pitchFamily="34" charset="0"/>
            </a:endParaRPr>
          </a:p>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Newspapers and Recommended Topics       	</a:t>
            </a:r>
            <a:r>
              <a:rPr lang="en-US" sz="1600" b="1" dirty="0" err="1">
                <a:solidFill>
                  <a:schemeClr val="bg1"/>
                </a:solidFill>
                <a:highlight>
                  <a:srgbClr val="808080"/>
                </a:highlight>
                <a:latin typeface="Arial" panose="020B0604020202020204" pitchFamily="34" charset="0"/>
                <a:cs typeface="Arial" panose="020B0604020202020204" pitchFamily="34" charset="0"/>
              </a:rPr>
              <a:t>chroniclingamerica.loc.gov</a:t>
            </a:r>
            <a:endParaRPr lang="en-US" sz="2000" dirty="0">
              <a:solidFill>
                <a:schemeClr val="bg1"/>
              </a:solidFill>
              <a:highlight>
                <a:srgbClr val="808080"/>
              </a:highlight>
              <a:latin typeface="Arial" panose="020B0604020202020204" pitchFamily="34" charset="0"/>
              <a:cs typeface="Arial" panose="020B0604020202020204" pitchFamily="34" charset="0"/>
            </a:endParaRPr>
          </a:p>
          <a:p>
            <a:pPr marL="457200" lvl="0" indent="-457200">
              <a:buClr>
                <a:schemeClr val="bg1"/>
              </a:buClr>
              <a:buSzPct val="90000"/>
              <a:buFont typeface="Wingdings" pitchFamily="2" charset="2"/>
              <a:buChar char="ü"/>
            </a:pPr>
            <a:r>
              <a:rPr lang="en-US" sz="2000" dirty="0">
                <a:solidFill>
                  <a:schemeClr val="bg1"/>
                </a:solidFill>
                <a:latin typeface="Arial" panose="020B0604020202020204" pitchFamily="34" charset="0"/>
                <a:cs typeface="Arial" panose="020B0604020202020204" pitchFamily="34" charset="0"/>
              </a:rPr>
              <a:t>Web guides</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highlight>
                  <a:srgbClr val="808080"/>
                </a:highlight>
                <a:latin typeface="Arial" panose="020B0604020202020204" pitchFamily="34" charset="0"/>
                <a:cs typeface="Arial" panose="020B0604020202020204" pitchFamily="34" charset="0"/>
              </a:rPr>
              <a:t>www.loc.gov</a:t>
            </a:r>
            <a:r>
              <a:rPr lang="en-US" sz="1600" b="1" dirty="0">
                <a:solidFill>
                  <a:schemeClr val="bg1"/>
                </a:solidFill>
                <a:highlight>
                  <a:srgbClr val="808080"/>
                </a:highlight>
                <a:latin typeface="Arial" panose="020B0604020202020204" pitchFamily="34" charset="0"/>
                <a:cs typeface="Arial" panose="020B0604020202020204" pitchFamily="34" charset="0"/>
              </a:rPr>
              <a:t>/</a:t>
            </a:r>
            <a:r>
              <a:rPr lang="en-US" sz="1600" b="1" dirty="0" err="1">
                <a:solidFill>
                  <a:schemeClr val="bg1"/>
                </a:solidFill>
                <a:highlight>
                  <a:srgbClr val="808080"/>
                </a:highlight>
                <a:latin typeface="Arial" panose="020B0604020202020204" pitchFamily="34" charset="0"/>
                <a:cs typeface="Arial" panose="020B0604020202020204" pitchFamily="34" charset="0"/>
              </a:rPr>
              <a:t>rr</a:t>
            </a:r>
            <a:r>
              <a:rPr lang="en-US" sz="1600" b="1" dirty="0">
                <a:solidFill>
                  <a:schemeClr val="bg1"/>
                </a:solidFill>
                <a:highlight>
                  <a:srgbClr val="808080"/>
                </a:highlight>
                <a:latin typeface="Arial" panose="020B0604020202020204" pitchFamily="34" charset="0"/>
                <a:cs typeface="Arial" panose="020B0604020202020204" pitchFamily="34" charset="0"/>
              </a:rPr>
              <a:t>/program/bib/</a:t>
            </a:r>
            <a:r>
              <a:rPr lang="en-US" sz="1600" b="1" dirty="0" err="1">
                <a:solidFill>
                  <a:schemeClr val="bg1"/>
                </a:solidFill>
                <a:highlight>
                  <a:srgbClr val="808080"/>
                </a:highlight>
                <a:latin typeface="Arial" panose="020B0604020202020204" pitchFamily="34" charset="0"/>
                <a:cs typeface="Arial" panose="020B0604020202020204" pitchFamily="34" charset="0"/>
              </a:rPr>
              <a:t>bibguide.html</a:t>
            </a:r>
            <a:endParaRPr lang="en-US" sz="1600" b="1" dirty="0">
              <a:solidFill>
                <a:schemeClr val="bg1"/>
              </a:solidFill>
              <a:highlight>
                <a:srgbClr val="808080"/>
              </a:highligh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919938B6-4E5D-7147-81AB-2C138DC38C71}"/>
              </a:ext>
            </a:extLst>
          </p:cNvPr>
          <p:cNvPicPr>
            <a:picLocks noChangeAspect="1"/>
          </p:cNvPicPr>
          <p:nvPr/>
        </p:nvPicPr>
        <p:blipFill>
          <a:blip r:embed="rId4"/>
          <a:stretch>
            <a:fillRect/>
          </a:stretch>
        </p:blipFill>
        <p:spPr>
          <a:xfrm>
            <a:off x="5643419" y="-309418"/>
            <a:ext cx="7167418" cy="7167418"/>
          </a:xfrm>
          <a:prstGeom prst="rect">
            <a:avLst/>
          </a:prstGeom>
        </p:spPr>
      </p:pic>
    </p:spTree>
    <p:extLst>
      <p:ext uri="{BB962C8B-B14F-4D97-AF65-F5344CB8AC3E}">
        <p14:creationId xmlns:p14="http://schemas.microsoft.com/office/powerpoint/2010/main" val="145876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4" name="Google Shape;147;p26">
            <a:extLst>
              <a:ext uri="{FF2B5EF4-FFF2-40B4-BE49-F238E27FC236}">
                <a16:creationId xmlns:a16="http://schemas.microsoft.com/office/drawing/2014/main" xmlns="" id="{1070EBF6-9A9C-3647-9563-76874FB384B0}"/>
              </a:ext>
            </a:extLst>
          </p:cNvPr>
          <p:cNvSpPr txBox="1"/>
          <p:nvPr/>
        </p:nvSpPr>
        <p:spPr>
          <a:xfrm>
            <a:off x="685799" y="381000"/>
            <a:ext cx="10915074"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TPS Teachers Network </a:t>
            </a:r>
            <a:r>
              <a:rPr lang="en-US" sz="1600" i="0" u="none" strike="noStrike" cap="none" dirty="0" err="1">
                <a:solidFill>
                  <a:schemeClr val="lt1"/>
                </a:solidFill>
                <a:latin typeface="Arial" panose="020B0604020202020204" pitchFamily="34" charset="0"/>
                <a:cs typeface="Arial" panose="020B0604020202020204" pitchFamily="34" charset="0"/>
                <a:sym typeface="Arial"/>
              </a:rPr>
              <a:t>tpsteachersnetwork.org</a:t>
            </a:r>
            <a:r>
              <a:rPr lang="en-US" sz="1600" i="0" u="none" strike="noStrike" cap="none" dirty="0">
                <a:solidFill>
                  <a:schemeClr val="lt1"/>
                </a:solidFill>
                <a:latin typeface="Arial" panose="020B0604020202020204" pitchFamily="34" charset="0"/>
                <a:cs typeface="Arial" panose="020B0604020202020204" pitchFamily="34" charset="0"/>
                <a:sym typeface="Arial"/>
              </a:rPr>
              <a:t>/album/26099-voting-rights-act-of-1965</a:t>
            </a:r>
            <a:endParaRPr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C4F538DD-0C0E-B040-A009-10E1CA9985D0}"/>
              </a:ext>
            </a:extLst>
          </p:cNvPr>
          <p:cNvPicPr>
            <a:picLocks noChangeAspect="1"/>
          </p:cNvPicPr>
          <p:nvPr/>
        </p:nvPicPr>
        <p:blipFill>
          <a:blip r:embed="rId3"/>
          <a:srcRect/>
          <a:stretch/>
        </p:blipFill>
        <p:spPr>
          <a:xfrm>
            <a:off x="1511300" y="997992"/>
            <a:ext cx="9169399" cy="6045555"/>
          </a:xfrm>
          <a:prstGeom prst="rect">
            <a:avLst/>
          </a:prstGeom>
        </p:spPr>
      </p:pic>
    </p:spTree>
    <p:extLst>
      <p:ext uri="{BB962C8B-B14F-4D97-AF65-F5344CB8AC3E}">
        <p14:creationId xmlns:p14="http://schemas.microsoft.com/office/powerpoint/2010/main" val="313030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1" descr="A screenshot of a social media post&#10;&#10;Description automatically generated"/>
          <p:cNvPicPr preferRelativeResize="0"/>
          <p:nvPr/>
        </p:nvPicPr>
        <p:blipFill rotWithShape="1">
          <a:blip r:embed="rId3">
            <a:alphaModFix/>
          </a:blip>
          <a:srcRect/>
          <a:stretch/>
        </p:blipFill>
        <p:spPr>
          <a:xfrm>
            <a:off x="2439810" y="1292400"/>
            <a:ext cx="7312378" cy="4695840"/>
          </a:xfrm>
          <a:prstGeom prst="rect">
            <a:avLst/>
          </a:prstGeom>
          <a:noFill/>
          <a:ln>
            <a:noFill/>
          </a:ln>
        </p:spPr>
      </p:pic>
      <p:sp>
        <p:nvSpPr>
          <p:cNvPr id="245" name="Google Shape;245;p41"/>
          <p:cNvSpPr txBox="1"/>
          <p:nvPr/>
        </p:nvSpPr>
        <p:spPr>
          <a:xfrm>
            <a:off x="436179" y="6246167"/>
            <a:ext cx="1131964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lt1"/>
                </a:solidFill>
                <a:latin typeface="Arial"/>
                <a:ea typeface="Arial"/>
                <a:cs typeface="Arial"/>
                <a:sym typeface="Arial"/>
              </a:rPr>
              <a:t>Shelby County v. Holder (2013) </a:t>
            </a:r>
            <a:r>
              <a:rPr lang="en-US" sz="1800" u="sng" dirty="0">
                <a:solidFill>
                  <a:schemeClr val="bg1"/>
                </a:solidFill>
                <a:highlight>
                  <a:srgbClr val="808080"/>
                </a:highlight>
                <a:latin typeface="Arial"/>
                <a:ea typeface="Arial"/>
                <a:cs typeface="Arial"/>
                <a:sym typeface="Arial"/>
                <a:hlinkClick r:id="rId4">
                  <a:extLst>
                    <a:ext uri="{A12FA001-AC4F-418D-AE19-62706E023703}">
                      <ahyp:hlinkClr xmlns:ahyp="http://schemas.microsoft.com/office/drawing/2018/hyperlinkcolor" xmlns="" val="tx"/>
                    </a:ext>
                  </a:extLst>
                </a:hlinkClick>
              </a:rPr>
              <a:t>https://www.oyez.org/cases/2012/12-96</a:t>
            </a:r>
            <a:r>
              <a:rPr lang="en-US" sz="1800" dirty="0">
                <a:solidFill>
                  <a:schemeClr val="bg1"/>
                </a:solidFill>
                <a:highlight>
                  <a:srgbClr val="808080"/>
                </a:highlight>
                <a:sym typeface="Arial"/>
              </a:rPr>
              <a:t>/</a:t>
            </a:r>
            <a:endParaRPr sz="1800" dirty="0">
              <a:solidFill>
                <a:schemeClr val="bg1"/>
              </a:solidFill>
            </a:endParaRPr>
          </a:p>
        </p:txBody>
      </p:sp>
      <p:sp>
        <p:nvSpPr>
          <p:cNvPr id="5" name="Google Shape;147;p26">
            <a:extLst>
              <a:ext uri="{FF2B5EF4-FFF2-40B4-BE49-F238E27FC236}">
                <a16:creationId xmlns:a16="http://schemas.microsoft.com/office/drawing/2014/main" xmlns="" id="{4FCA2C47-6B40-6B43-B609-DFB7D97F6CE6}"/>
              </a:ext>
            </a:extLst>
          </p:cNvPr>
          <p:cNvSpPr txBox="1"/>
          <p:nvPr/>
        </p:nvSpPr>
        <p:spPr>
          <a:xfrm>
            <a:off x="685799" y="381000"/>
            <a:ext cx="10915074" cy="6534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Shelby County v. Holder </a:t>
            </a:r>
            <a:r>
              <a:rPr lang="en-US" sz="1600" b="1" dirty="0">
                <a:solidFill>
                  <a:schemeClr val="lt1"/>
                </a:solidFill>
                <a:latin typeface="Arial" panose="020B0604020202020204" pitchFamily="34" charset="0"/>
                <a:cs typeface="Arial" panose="020B0604020202020204" pitchFamily="34" charset="0"/>
              </a:rPr>
              <a:t>2013</a:t>
            </a:r>
            <a:endParaRP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32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8" name="Google Shape;288;p47"/>
          <p:cNvPicPr preferRelativeResize="0"/>
          <p:nvPr/>
        </p:nvPicPr>
        <p:blipFill>
          <a:blip r:embed="rId3">
            <a:alphaModFix/>
          </a:blip>
          <a:stretch>
            <a:fillRect/>
          </a:stretch>
        </p:blipFill>
        <p:spPr>
          <a:xfrm>
            <a:off x="4322042" y="2166031"/>
            <a:ext cx="3600219" cy="4509327"/>
          </a:xfrm>
          <a:prstGeom prst="rect">
            <a:avLst/>
          </a:prstGeom>
          <a:noFill/>
          <a:ln>
            <a:solidFill>
              <a:schemeClr val="bg1"/>
            </a:solidFill>
          </a:ln>
        </p:spPr>
      </p:pic>
      <p:pic>
        <p:nvPicPr>
          <p:cNvPr id="289" name="Google Shape;289;p47"/>
          <p:cNvPicPr preferRelativeResize="0"/>
          <p:nvPr/>
        </p:nvPicPr>
        <p:blipFill>
          <a:blip r:embed="rId4">
            <a:alphaModFix/>
          </a:blip>
          <a:stretch>
            <a:fillRect/>
          </a:stretch>
        </p:blipFill>
        <p:spPr>
          <a:xfrm>
            <a:off x="7922261" y="2166028"/>
            <a:ext cx="3422487" cy="4509330"/>
          </a:xfrm>
          <a:prstGeom prst="rect">
            <a:avLst/>
          </a:prstGeom>
          <a:noFill/>
          <a:ln>
            <a:solidFill>
              <a:schemeClr val="bg1"/>
            </a:solidFill>
          </a:ln>
        </p:spPr>
      </p:pic>
      <p:pic>
        <p:nvPicPr>
          <p:cNvPr id="290" name="Google Shape;290;p47"/>
          <p:cNvPicPr preferRelativeResize="0"/>
          <p:nvPr/>
        </p:nvPicPr>
        <p:blipFill>
          <a:blip r:embed="rId5">
            <a:alphaModFix/>
          </a:blip>
          <a:stretch>
            <a:fillRect/>
          </a:stretch>
        </p:blipFill>
        <p:spPr>
          <a:xfrm>
            <a:off x="899555" y="2166031"/>
            <a:ext cx="3422487" cy="4509330"/>
          </a:xfrm>
          <a:prstGeom prst="rect">
            <a:avLst/>
          </a:prstGeom>
          <a:noFill/>
          <a:ln>
            <a:solidFill>
              <a:schemeClr val="bg1"/>
            </a:solidFill>
          </a:ln>
        </p:spPr>
      </p:pic>
      <p:pic>
        <p:nvPicPr>
          <p:cNvPr id="6" name="Picture 5" descr="A close up of a logo&#10;&#10;Description automatically generated">
            <a:extLst>
              <a:ext uri="{FF2B5EF4-FFF2-40B4-BE49-F238E27FC236}">
                <a16:creationId xmlns:a16="http://schemas.microsoft.com/office/drawing/2014/main" xmlns="" id="{757709D7-1C08-284A-A7A1-BAE828705538}"/>
              </a:ext>
            </a:extLst>
          </p:cNvPr>
          <p:cNvPicPr>
            <a:picLocks noChangeAspect="1"/>
          </p:cNvPicPr>
          <p:nvPr/>
        </p:nvPicPr>
        <p:blipFill>
          <a:blip r:embed="rId6"/>
          <a:stretch>
            <a:fillRect/>
          </a:stretch>
        </p:blipFill>
        <p:spPr>
          <a:xfrm>
            <a:off x="3953163" y="106739"/>
            <a:ext cx="4285674" cy="1957696"/>
          </a:xfrm>
          <a:prstGeom prst="rect">
            <a:avLst/>
          </a:prstGeom>
        </p:spPr>
      </p:pic>
    </p:spTree>
    <p:extLst>
      <p:ext uri="{BB962C8B-B14F-4D97-AF65-F5344CB8AC3E}">
        <p14:creationId xmlns:p14="http://schemas.microsoft.com/office/powerpoint/2010/main" val="129608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6" name="Picture 5" descr="A person sitting on a table&#10;&#10;Description automatically generated">
            <a:extLst>
              <a:ext uri="{FF2B5EF4-FFF2-40B4-BE49-F238E27FC236}">
                <a16:creationId xmlns:a16="http://schemas.microsoft.com/office/drawing/2014/main" xmlns="" id="{0C5A89D2-0DC6-044F-BBAE-D021F26BAE58}"/>
              </a:ext>
            </a:extLst>
          </p:cNvPr>
          <p:cNvPicPr>
            <a:picLocks noChangeAspect="1"/>
          </p:cNvPicPr>
          <p:nvPr/>
        </p:nvPicPr>
        <p:blipFill rotWithShape="1">
          <a:blip r:embed="rId3">
            <a:alphaModFix amt="35000"/>
          </a:blip>
          <a:srcRect t="29233" r="23333" b="9952"/>
          <a:stretch/>
        </p:blipFill>
        <p:spPr>
          <a:xfrm>
            <a:off x="0" y="8586"/>
            <a:ext cx="12192000" cy="6858000"/>
          </a:xfrm>
          <a:prstGeom prst="rect">
            <a:avLst/>
          </a:prstGeom>
        </p:spPr>
      </p:pic>
      <p:sp>
        <p:nvSpPr>
          <p:cNvPr id="295" name="Google Shape;295;p48"/>
          <p:cNvSpPr txBox="1"/>
          <p:nvPr/>
        </p:nvSpPr>
        <p:spPr>
          <a:xfrm>
            <a:off x="685799" y="1222855"/>
            <a:ext cx="10804237" cy="5057874"/>
          </a:xfrm>
          <a:prstGeom prst="rect">
            <a:avLst/>
          </a:prstGeom>
          <a:noFill/>
          <a:ln>
            <a:noFill/>
          </a:ln>
        </p:spPr>
        <p:txBody>
          <a:bodyPr spcFirstLastPara="1" wrap="square" lIns="121900" tIns="121900" rIns="121900" bIns="121900" numCol="3" spcCol="274320" anchor="t" anchorCtr="0">
            <a:noAutofit/>
          </a:bodyPr>
          <a:lstStyle/>
          <a:p>
            <a:pPr marL="0" lvl="0" indent="0" algn="l" rtl="0">
              <a:spcBef>
                <a:spcPts val="0"/>
              </a:spcBef>
              <a:spcAft>
                <a:spcPts val="0"/>
              </a:spcAft>
              <a:buNone/>
            </a:pPr>
            <a:r>
              <a:rPr lang="en-US" sz="1200" dirty="0">
                <a:solidFill>
                  <a:schemeClr val="bg1"/>
                </a:solidFill>
                <a:latin typeface="Arial" panose="020B0604020202020204" pitchFamily="34" charset="0"/>
                <a:cs typeface="Arial" panose="020B0604020202020204" pitchFamily="34" charset="0"/>
              </a:rPr>
              <a:t>This game showed history as a collective whole the final map shows the dates ranging from the early 1700’s till the late 90’s of times in which fairness was sought but equality was not met. I love how they spread the information out rather than using one specific time period it really tied together main points in history to make a statement to learn from “ fair is not equal”. Some examples of events in the game were marriage rights showing gender and race both being a factor in marriage under our constitution. Additionally there were powerful images of Scenes such as ruby bridges walking out of a school showing not only equal rights movements for colored people but the tension built in the picture as well you see US Marshals guarding this little girl because her life was truly in danger just for attending school. It's hard to fathom a scene like this when we’re placed into classrooms with such diversity but the reality of it is an order to gain that privilege so many people had to overcome oppression this image in particular was extremely powerful to me. Another was a picture of governor Wallace standing in front of a school not allowing blacks to enter this captures the idea white males Dominated the media we see people standing outside around Wallace all being people of privilege speaking to the media into the minds of the people and teaching them to accept the barriers put in place rather than break them only furthering segregation in this case and showing inequality for minority groups And showing how people of power further oppressed minority groups whether it be race, gender or religion equality has been ideal but never met. From the very beginnings of our country and our own Declaration of Independence Claimed “that all men are created equal, that they are endowed by their Creator with certain unalienable Rights, that among these are Life, Liberty and the pursuit of Happiness. That to secure these rights, Governments are instituted among Men, deriving their just powers from the consent of the governed,” yet time and time again through this lesson we are shown times of oppression and inequality this phrase from the declaration is well known by many students but the lines that follow it are the most important to me and often forgotten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Meaning the power to change our world lies within the people not our government if we sense injustice we must fight for it because obstruction of justice for one is obstruction of justice for all. In a more modern context we still have issues of racism we have come far from the times of slavery the civil rights movements but though under the constitution we are equal or rather in fairness society proves daily of barriers still set in place. We see police brutality and white on black crime in the media consistently there is still progress to be made to reach equality. The biggest lesson learned from this game is though we have made progress through history there will always be progress to be made. A game can start off fair but not be equal in the end just like life. So we as people must learn to strive for equality for society as a whole rather than fairness.</a:t>
            </a:r>
          </a:p>
          <a:p>
            <a:pPr marL="0" lvl="0" indent="0" algn="l" rtl="0">
              <a:spcBef>
                <a:spcPts val="0"/>
              </a:spcBef>
              <a:spcAft>
                <a:spcPts val="0"/>
              </a:spcAft>
              <a:buNone/>
            </a:pPr>
            <a:endParaRPr lang="en-US" sz="12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200" dirty="0">
                <a:solidFill>
                  <a:schemeClr val="bg1"/>
                </a:solidFill>
                <a:latin typeface="Arial" panose="020B0604020202020204" pitchFamily="34" charset="0"/>
                <a:cs typeface="Arial" panose="020B0604020202020204" pitchFamily="34" charset="0"/>
              </a:rPr>
              <a:t>–Tia, 11</a:t>
            </a:r>
            <a:r>
              <a:rPr lang="en-US" sz="1200" baseline="30000" dirty="0">
                <a:solidFill>
                  <a:schemeClr val="bg1"/>
                </a:solidFill>
                <a:latin typeface="Arial" panose="020B0604020202020204" pitchFamily="34" charset="0"/>
                <a:cs typeface="Arial" panose="020B0604020202020204" pitchFamily="34" charset="0"/>
              </a:rPr>
              <a:t>th</a:t>
            </a:r>
            <a:r>
              <a:rPr lang="en-US" sz="1200" dirty="0">
                <a:solidFill>
                  <a:schemeClr val="bg1"/>
                </a:solidFill>
                <a:latin typeface="Arial" panose="020B0604020202020204" pitchFamily="34" charset="0"/>
                <a:cs typeface="Arial" panose="020B0604020202020204" pitchFamily="34" charset="0"/>
              </a:rPr>
              <a:t> grade student, Melbourne, FL</a:t>
            </a:r>
            <a:endParaRPr sz="12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200" dirty="0">
                <a:solidFill>
                  <a:schemeClr val="bg1"/>
                </a:solidFill>
                <a:latin typeface="Arial" panose="020B0604020202020204" pitchFamily="34" charset="0"/>
                <a:cs typeface="Arial" panose="020B0604020202020204" pitchFamily="34" charset="0"/>
              </a:rPr>
              <a:t>				</a:t>
            </a:r>
            <a:endParaRPr sz="12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200" dirty="0">
                <a:solidFill>
                  <a:schemeClr val="bg1"/>
                </a:solidFill>
                <a:latin typeface="Arial" panose="020B0604020202020204" pitchFamily="34" charset="0"/>
                <a:cs typeface="Arial" panose="020B0604020202020204" pitchFamily="34" charset="0"/>
              </a:rPr>
              <a:t>			</a:t>
            </a:r>
            <a:endParaRPr sz="12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200" dirty="0">
                <a:solidFill>
                  <a:schemeClr val="bg1"/>
                </a:solidFill>
                <a:latin typeface="Arial" panose="020B0604020202020204" pitchFamily="34" charset="0"/>
                <a:cs typeface="Arial" panose="020B0604020202020204" pitchFamily="34" charset="0"/>
              </a:rPr>
              <a:t>		</a:t>
            </a:r>
            <a:endParaRPr sz="1200" dirty="0">
              <a:solidFill>
                <a:schemeClr val="bg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dirty="0">
              <a:solidFill>
                <a:schemeClr val="bg1"/>
              </a:solidFill>
              <a:latin typeface="Arial" panose="020B0604020202020204" pitchFamily="34" charset="0"/>
              <a:cs typeface="Arial" panose="020B0604020202020204" pitchFamily="34" charset="0"/>
            </a:endParaRPr>
          </a:p>
        </p:txBody>
      </p:sp>
      <p:sp>
        <p:nvSpPr>
          <p:cNvPr id="3" name="Google Shape;147;p26">
            <a:extLst>
              <a:ext uri="{FF2B5EF4-FFF2-40B4-BE49-F238E27FC236}">
                <a16:creationId xmlns:a16="http://schemas.microsoft.com/office/drawing/2014/main" xmlns="" id="{4FE1C1CA-102E-384F-90E0-DBA511F7DDD2}"/>
              </a:ext>
            </a:extLst>
          </p:cNvPr>
          <p:cNvSpPr txBox="1"/>
          <p:nvPr/>
        </p:nvSpPr>
        <p:spPr>
          <a:xfrm>
            <a:off x="685799" y="381000"/>
            <a:ext cx="10213109" cy="67194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Classroom Testimonial</a:t>
            </a:r>
            <a:endParaRP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244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xmlns="" id="{F70DC934-7922-224F-AE2D-8BF024DB26AA}"/>
              </a:ext>
            </a:extLst>
          </p:cNvPr>
          <p:cNvPicPr>
            <a:picLocks noChangeAspect="1"/>
          </p:cNvPicPr>
          <p:nvPr/>
        </p:nvPicPr>
        <p:blipFill>
          <a:blip r:embed="rId3"/>
          <a:stretch>
            <a:fillRect/>
          </a:stretch>
        </p:blipFill>
        <p:spPr>
          <a:xfrm>
            <a:off x="5932449" y="2605737"/>
            <a:ext cx="5802319" cy="3871263"/>
          </a:xfrm>
          <a:prstGeom prst="rect">
            <a:avLst/>
          </a:prstGeom>
        </p:spPr>
      </p:pic>
      <p:sp>
        <p:nvSpPr>
          <p:cNvPr id="3" name="Text Placeholder 2"/>
          <p:cNvSpPr>
            <a:spLocks noGrp="1"/>
          </p:cNvSpPr>
          <p:nvPr>
            <p:ph type="body" idx="1"/>
          </p:nvPr>
        </p:nvSpPr>
        <p:spPr>
          <a:xfrm>
            <a:off x="547253" y="1342293"/>
            <a:ext cx="10068707" cy="4351338"/>
          </a:xfrm>
        </p:spPr>
        <p:txBody>
          <a:bodyPr/>
          <a:lstStyle/>
          <a:p>
            <a:pPr marL="114300" indent="0">
              <a:buNone/>
            </a:pPr>
            <a:r>
              <a:rPr lang="en-US" dirty="0">
                <a:solidFill>
                  <a:schemeClr val="bg1"/>
                </a:solidFill>
              </a:rPr>
              <a:t>Type in the chat box some ways that you could encourage your students to demonstrate what they have learned and foster civic engagement.</a:t>
            </a:r>
          </a:p>
        </p:txBody>
      </p:sp>
      <p:sp>
        <p:nvSpPr>
          <p:cNvPr id="7" name="Google Shape;147;p26">
            <a:extLst>
              <a:ext uri="{FF2B5EF4-FFF2-40B4-BE49-F238E27FC236}">
                <a16:creationId xmlns:a16="http://schemas.microsoft.com/office/drawing/2014/main" xmlns="" id="{238F22A3-E579-F945-897B-CBDEBBCB7D7F}"/>
              </a:ext>
            </a:extLst>
          </p:cNvPr>
          <p:cNvSpPr txBox="1"/>
          <p:nvPr/>
        </p:nvSpPr>
        <p:spPr>
          <a:xfrm>
            <a:off x="685799" y="381000"/>
            <a:ext cx="10213109" cy="67194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Take Informed Action</a:t>
            </a:r>
            <a:endParaRP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796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p:nvPr/>
        </p:nvSpPr>
        <p:spPr>
          <a:xfrm>
            <a:off x="642319" y="400883"/>
            <a:ext cx="6096000"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FC000"/>
                </a:solidFill>
                <a:latin typeface="Helvetica Neue"/>
                <a:ea typeface="Helvetica Neue"/>
                <a:cs typeface="Helvetica Neue"/>
                <a:sym typeface="Helvetica Neue"/>
              </a:rPr>
              <a:t>Uses inquiry-based analysis with:</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Library of Congress Primary Sources</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Interactive Skill Builders</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Brief Videos</a:t>
            </a:r>
            <a:endParaRPr dirty="0"/>
          </a:p>
          <a:p>
            <a:pPr marL="0" marR="0" lvl="0" indent="0" algn="l" rtl="0">
              <a:spcBef>
                <a:spcPts val="0"/>
              </a:spcBef>
              <a:spcAft>
                <a:spcPts val="0"/>
              </a:spcAft>
              <a:buNone/>
            </a:pPr>
            <a:endParaRPr sz="1800" dirty="0">
              <a:solidFill>
                <a:srgbClr val="0069DC"/>
              </a:solidFill>
              <a:latin typeface="Helvetica Neue"/>
              <a:ea typeface="Helvetica Neue"/>
              <a:cs typeface="Helvetica Neue"/>
              <a:sym typeface="Helvetica Neue"/>
            </a:endParaRPr>
          </a:p>
          <a:p>
            <a:pPr marL="0" marR="0" lvl="0" indent="0" algn="l" rtl="0">
              <a:spcBef>
                <a:spcPts val="0"/>
              </a:spcBef>
              <a:spcAft>
                <a:spcPts val="0"/>
              </a:spcAft>
              <a:buNone/>
            </a:pPr>
            <a:r>
              <a:rPr lang="en-US" sz="1800" b="1" dirty="0">
                <a:solidFill>
                  <a:srgbClr val="FFC000"/>
                </a:solidFill>
                <a:latin typeface="Helvetica Neue"/>
                <a:ea typeface="Helvetica Neue"/>
                <a:cs typeface="Helvetica Neue"/>
                <a:sym typeface="Helvetica Neue"/>
              </a:rPr>
              <a:t>Content Assessed with:</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Trivia Challenges</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Knowledge Check</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Mini Games</a:t>
            </a:r>
            <a:endParaRPr dirty="0"/>
          </a:p>
          <a:p>
            <a:pPr marL="0" marR="0" lvl="0" indent="0" algn="l" rtl="0">
              <a:spcBef>
                <a:spcPts val="0"/>
              </a:spcBef>
              <a:spcAft>
                <a:spcPts val="0"/>
              </a:spcAft>
              <a:buNone/>
            </a:pPr>
            <a:endParaRPr sz="1800" dirty="0">
              <a:solidFill>
                <a:srgbClr val="0069DC"/>
              </a:solidFill>
              <a:latin typeface="Helvetica Neue"/>
              <a:ea typeface="Helvetica Neue"/>
              <a:cs typeface="Helvetica Neue"/>
              <a:sym typeface="Helvetica Neue"/>
            </a:endParaRPr>
          </a:p>
          <a:p>
            <a:pPr marL="0" marR="0" lvl="0" indent="0" algn="l" rtl="0">
              <a:spcBef>
                <a:spcPts val="0"/>
              </a:spcBef>
              <a:spcAft>
                <a:spcPts val="0"/>
              </a:spcAft>
              <a:buNone/>
            </a:pPr>
            <a:r>
              <a:rPr lang="en-US" sz="1800" b="1" dirty="0">
                <a:solidFill>
                  <a:srgbClr val="FFC000"/>
                </a:solidFill>
                <a:latin typeface="Helvetica Neue"/>
                <a:ea typeface="Helvetica Neue"/>
                <a:cs typeface="Helvetica Neue"/>
                <a:sym typeface="Helvetica Neue"/>
              </a:rPr>
              <a:t>Primary Source Gallery</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Documents for further in-class analysis.</a:t>
            </a:r>
            <a:endParaRPr dirty="0"/>
          </a:p>
          <a:p>
            <a:pPr marL="285750" marR="0" lvl="0" indent="-285750" algn="l" rtl="0">
              <a:spcBef>
                <a:spcPts val="0"/>
              </a:spcBef>
              <a:spcAft>
                <a:spcPts val="0"/>
              </a:spcAft>
              <a:buClr>
                <a:schemeClr val="lt1"/>
              </a:buClr>
              <a:buSzPts val="1800"/>
              <a:buFont typeface="Wingdings" pitchFamily="2" charset="2"/>
              <a:buChar char="ü"/>
            </a:pPr>
            <a:r>
              <a:rPr lang="en-US" sz="1800" dirty="0">
                <a:solidFill>
                  <a:schemeClr val="lt1"/>
                </a:solidFill>
                <a:latin typeface="Helvetica Neue"/>
                <a:ea typeface="Helvetica Neue"/>
                <a:cs typeface="Helvetica Neue"/>
                <a:sym typeface="Helvetica Neue"/>
              </a:rPr>
              <a:t>Provides teachers with additional Library of Congress Teaching with Primary Sources (TPS) resources to extend content.</a:t>
            </a:r>
            <a:endParaRPr dirty="0"/>
          </a:p>
        </p:txBody>
      </p:sp>
      <p:pic>
        <p:nvPicPr>
          <p:cNvPr id="174" name="Google Shape;174;p30" descr="A screen shot of a person&#10;&#10;Description automatically generated"/>
          <p:cNvPicPr preferRelativeResize="0"/>
          <p:nvPr/>
        </p:nvPicPr>
        <p:blipFill rotWithShape="1">
          <a:blip r:embed="rId3">
            <a:alphaModFix/>
          </a:blip>
          <a:srcRect/>
          <a:stretch/>
        </p:blipFill>
        <p:spPr>
          <a:xfrm>
            <a:off x="7239000" y="0"/>
            <a:ext cx="4452319" cy="2476879"/>
          </a:xfrm>
          <a:prstGeom prst="rect">
            <a:avLst/>
          </a:prstGeom>
          <a:noFill/>
          <a:ln>
            <a:noFill/>
          </a:ln>
        </p:spPr>
      </p:pic>
      <p:pic>
        <p:nvPicPr>
          <p:cNvPr id="175" name="Google Shape;175;p30" descr="A screenshot of a cell phone&#10;&#10;Description automatically generated"/>
          <p:cNvPicPr preferRelativeResize="0"/>
          <p:nvPr/>
        </p:nvPicPr>
        <p:blipFill rotWithShape="1">
          <a:blip r:embed="rId4">
            <a:alphaModFix/>
          </a:blip>
          <a:srcRect/>
          <a:stretch/>
        </p:blipFill>
        <p:spPr>
          <a:xfrm>
            <a:off x="7239000" y="2133600"/>
            <a:ext cx="4452319" cy="2476879"/>
          </a:xfrm>
          <a:prstGeom prst="rect">
            <a:avLst/>
          </a:prstGeom>
          <a:noFill/>
          <a:ln>
            <a:noFill/>
          </a:ln>
        </p:spPr>
      </p:pic>
      <p:pic>
        <p:nvPicPr>
          <p:cNvPr id="176" name="Google Shape;176;p30" descr="A picture containing clock&#10;&#10;Description automatically generated"/>
          <p:cNvPicPr preferRelativeResize="0"/>
          <p:nvPr/>
        </p:nvPicPr>
        <p:blipFill rotWithShape="1">
          <a:blip r:embed="rId5">
            <a:alphaModFix/>
          </a:blip>
          <a:srcRect/>
          <a:stretch/>
        </p:blipFill>
        <p:spPr>
          <a:xfrm>
            <a:off x="7239000" y="4266442"/>
            <a:ext cx="4452319" cy="2476879"/>
          </a:xfrm>
          <a:prstGeom prst="rect">
            <a:avLst/>
          </a:prstGeom>
          <a:noFill/>
          <a:ln>
            <a:noFill/>
          </a:ln>
        </p:spPr>
      </p:pic>
      <p:grpSp>
        <p:nvGrpSpPr>
          <p:cNvPr id="177" name="Google Shape;177;p30"/>
          <p:cNvGrpSpPr/>
          <p:nvPr/>
        </p:nvGrpSpPr>
        <p:grpSpPr>
          <a:xfrm>
            <a:off x="685800" y="4953000"/>
            <a:ext cx="6096000" cy="1371600"/>
            <a:chOff x="685800" y="4953000"/>
            <a:chExt cx="6096000" cy="1371600"/>
          </a:xfrm>
        </p:grpSpPr>
        <p:sp>
          <p:nvSpPr>
            <p:cNvPr id="178" name="Google Shape;178;p30"/>
            <p:cNvSpPr/>
            <p:nvPr/>
          </p:nvSpPr>
          <p:spPr>
            <a:xfrm>
              <a:off x="685800" y="4953000"/>
              <a:ext cx="6096000" cy="1371600"/>
            </a:xfrm>
            <a:prstGeom prst="roundRect">
              <a:avLst>
                <a:gd name="adj" fmla="val 16667"/>
              </a:avLst>
            </a:prstGeom>
            <a:solidFill>
              <a:srgbClr val="FFC000"/>
            </a:solidFill>
            <a:ln>
              <a:noFill/>
            </a:ln>
            <a:effectLst>
              <a:outerShdw blurRad="152400" dist="88900" dir="5400000" sx="101000" sy="101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Calibri"/>
                <a:ea typeface="Calibri"/>
                <a:cs typeface="Calibri"/>
                <a:sym typeface="Calibri"/>
              </a:endParaRPr>
            </a:p>
          </p:txBody>
        </p:sp>
        <p:sp>
          <p:nvSpPr>
            <p:cNvPr id="179" name="Google Shape;179;p30"/>
            <p:cNvSpPr/>
            <p:nvPr/>
          </p:nvSpPr>
          <p:spPr>
            <a:xfrm>
              <a:off x="2043236" y="5039675"/>
              <a:ext cx="329416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069AA"/>
                  </a:solidFill>
                  <a:latin typeface="Helvetica Neue"/>
                  <a:ea typeface="Helvetica Neue"/>
                  <a:cs typeface="Helvetica Neue"/>
                  <a:sym typeface="Helvetica Neue"/>
                </a:rPr>
                <a:t>Available for free at</a:t>
              </a:r>
              <a:endParaRPr/>
            </a:p>
          </p:txBody>
        </p:sp>
        <p:pic>
          <p:nvPicPr>
            <p:cNvPr id="180" name="Google Shape;180;p30" descr="A close up of a sign&#10;&#10;Description automatically generated"/>
            <p:cNvPicPr preferRelativeResize="0"/>
            <p:nvPr/>
          </p:nvPicPr>
          <p:blipFill rotWithShape="1">
            <a:blip r:embed="rId6">
              <a:alphaModFix/>
            </a:blip>
            <a:srcRect/>
            <a:stretch/>
          </p:blipFill>
          <p:spPr>
            <a:xfrm>
              <a:off x="838200" y="5588479"/>
              <a:ext cx="1826249" cy="540570"/>
            </a:xfrm>
            <a:prstGeom prst="rect">
              <a:avLst/>
            </a:prstGeom>
            <a:noFill/>
            <a:ln>
              <a:noFill/>
            </a:ln>
          </p:spPr>
        </p:pic>
        <p:pic>
          <p:nvPicPr>
            <p:cNvPr id="181" name="Google Shape;181;p30" descr="A close up of a sign&#10;&#10;Description automatically generated"/>
            <p:cNvPicPr preferRelativeResize="0"/>
            <p:nvPr/>
          </p:nvPicPr>
          <p:blipFill rotWithShape="1">
            <a:blip r:embed="rId7">
              <a:alphaModFix/>
            </a:blip>
            <a:srcRect/>
            <a:stretch/>
          </p:blipFill>
          <p:spPr>
            <a:xfrm>
              <a:off x="2798673" y="5588479"/>
              <a:ext cx="1838673" cy="540570"/>
            </a:xfrm>
            <a:prstGeom prst="rect">
              <a:avLst/>
            </a:prstGeom>
            <a:noFill/>
            <a:ln>
              <a:noFill/>
            </a:ln>
          </p:spPr>
        </p:pic>
        <p:pic>
          <p:nvPicPr>
            <p:cNvPr id="182" name="Google Shape;182;p30" descr="A picture containing drawing&#10;&#10;Description automatically generated"/>
            <p:cNvPicPr preferRelativeResize="0"/>
            <p:nvPr/>
          </p:nvPicPr>
          <p:blipFill rotWithShape="1">
            <a:blip r:embed="rId8">
              <a:alphaModFix/>
            </a:blip>
            <a:srcRect/>
            <a:stretch/>
          </p:blipFill>
          <p:spPr>
            <a:xfrm>
              <a:off x="4771571" y="5588943"/>
              <a:ext cx="1857829" cy="546202"/>
            </a:xfrm>
            <a:prstGeom prst="rect">
              <a:avLst/>
            </a:prstGeom>
            <a:noFill/>
            <a:ln>
              <a:noFill/>
            </a:ln>
          </p:spPr>
        </p:pic>
      </p:grpSp>
    </p:spTree>
    <p:extLst>
      <p:ext uri="{BB962C8B-B14F-4D97-AF65-F5344CB8AC3E}">
        <p14:creationId xmlns:p14="http://schemas.microsoft.com/office/powerpoint/2010/main" val="662531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25" descr="A close up of a logo&#10;&#10;Description automatically generated"/>
          <p:cNvPicPr preferRelativeResize="0"/>
          <p:nvPr/>
        </p:nvPicPr>
        <p:blipFill rotWithShape="1">
          <a:blip r:embed="rId3">
            <a:alphaModFix/>
          </a:blip>
          <a:srcRect/>
          <a:stretch/>
        </p:blipFill>
        <p:spPr>
          <a:xfrm>
            <a:off x="745548" y="5501472"/>
            <a:ext cx="2020455" cy="622940"/>
          </a:xfrm>
          <a:prstGeom prst="rect">
            <a:avLst/>
          </a:prstGeom>
          <a:noFill/>
          <a:ln>
            <a:noFill/>
          </a:ln>
        </p:spPr>
      </p:pic>
      <p:sp>
        <p:nvSpPr>
          <p:cNvPr id="137" name="Google Shape;137;p25"/>
          <p:cNvSpPr txBox="1"/>
          <p:nvPr/>
        </p:nvSpPr>
        <p:spPr>
          <a:xfrm>
            <a:off x="534963" y="6400800"/>
            <a:ext cx="11122065" cy="2462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i="0" u="none" strike="noStrike" cap="none">
                <a:solidFill>
                  <a:schemeClr val="lt1"/>
                </a:solidFill>
                <a:latin typeface="Arial"/>
                <a:ea typeface="Arial"/>
                <a:cs typeface="Arial"/>
                <a:sym typeface="Arial"/>
              </a:rPr>
              <a:t>For more information, contact Dr. Elizabeth R. Osborn at </a:t>
            </a:r>
            <a:r>
              <a:rPr lang="en-US" sz="1000" b="1" i="0" u="none" strike="noStrike" cap="none">
                <a:solidFill>
                  <a:schemeClr val="lt1"/>
                </a:solidFill>
                <a:latin typeface="Arial"/>
                <a:ea typeface="Arial"/>
                <a:cs typeface="Arial"/>
                <a:sym typeface="Arial"/>
              </a:rPr>
              <a:t>eosborn@iu.edu</a:t>
            </a:r>
            <a:endParaRPr sz="1000" b="0" i="0" u="none" strike="noStrike" cap="none">
              <a:solidFill>
                <a:schemeClr val="lt1"/>
              </a:solidFill>
              <a:latin typeface="Arial"/>
              <a:ea typeface="Arial"/>
              <a:cs typeface="Arial"/>
              <a:sym typeface="Arial"/>
            </a:endParaRPr>
          </a:p>
        </p:txBody>
      </p:sp>
      <p:pic>
        <p:nvPicPr>
          <p:cNvPr id="138" name="Google Shape;138;p25" descr="A close up of a logo&#10;&#10;Description automatically generated"/>
          <p:cNvPicPr preferRelativeResize="0"/>
          <p:nvPr/>
        </p:nvPicPr>
        <p:blipFill rotWithShape="1">
          <a:blip r:embed="rId4">
            <a:alphaModFix/>
          </a:blip>
          <a:srcRect/>
          <a:stretch/>
        </p:blipFill>
        <p:spPr>
          <a:xfrm>
            <a:off x="5034893" y="5749100"/>
            <a:ext cx="2231365" cy="398843"/>
          </a:xfrm>
          <a:prstGeom prst="rect">
            <a:avLst/>
          </a:prstGeom>
          <a:noFill/>
          <a:ln>
            <a:noFill/>
          </a:ln>
        </p:spPr>
      </p:pic>
      <p:pic>
        <p:nvPicPr>
          <p:cNvPr id="139" name="Google Shape;139;p25" descr="A picture containing drawing&#10;&#10;Description automatically generated"/>
          <p:cNvPicPr preferRelativeResize="0"/>
          <p:nvPr/>
        </p:nvPicPr>
        <p:blipFill rotWithShape="1">
          <a:blip r:embed="rId5">
            <a:alphaModFix/>
          </a:blip>
          <a:srcRect/>
          <a:stretch/>
        </p:blipFill>
        <p:spPr>
          <a:xfrm>
            <a:off x="10329551" y="5711980"/>
            <a:ext cx="1130963" cy="473083"/>
          </a:xfrm>
          <a:prstGeom prst="rect">
            <a:avLst/>
          </a:prstGeom>
          <a:noFill/>
          <a:ln>
            <a:noFill/>
          </a:ln>
        </p:spPr>
      </p:pic>
      <p:sp>
        <p:nvSpPr>
          <p:cNvPr id="8" name="Google Shape;140;p25">
            <a:extLst>
              <a:ext uri="{FF2B5EF4-FFF2-40B4-BE49-F238E27FC236}">
                <a16:creationId xmlns:a16="http://schemas.microsoft.com/office/drawing/2014/main" xmlns="" id="{33C8E752-F394-7245-A573-BFCD712C1CF4}"/>
              </a:ext>
            </a:extLst>
          </p:cNvPr>
          <p:cNvSpPr txBox="1"/>
          <p:nvPr/>
        </p:nvSpPr>
        <p:spPr>
          <a:xfrm>
            <a:off x="1368023" y="3733796"/>
            <a:ext cx="9231900" cy="142204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Dr. Elizabeth R. Osborn @</a:t>
            </a:r>
            <a:r>
              <a:rPr lang="en-US" sz="1200" b="1" dirty="0" err="1">
                <a:solidFill>
                  <a:schemeClr val="lt1"/>
                </a:solidFill>
                <a:latin typeface="Arial" panose="020B0604020202020204" pitchFamily="34" charset="0"/>
                <a:cs typeface="Arial" panose="020B0604020202020204" pitchFamily="34" charset="0"/>
              </a:rPr>
              <a:t>engagingcongres</a:t>
            </a: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Education Director, Indiana University Center on Representative Government</a:t>
            </a:r>
          </a:p>
          <a:p>
            <a:pPr marL="0" lvl="0" indent="0" algn="ctr" rtl="0">
              <a:spcBef>
                <a:spcPts val="0"/>
              </a:spcBef>
              <a:spcAft>
                <a:spcPts val="0"/>
              </a:spcAft>
              <a:buClr>
                <a:schemeClr val="dk1"/>
              </a:buClr>
              <a:buFont typeface="Arial"/>
              <a:buNone/>
            </a:pP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Jennifer Jolley, NBCT @</a:t>
            </a:r>
            <a:r>
              <a:rPr lang="en-US" sz="1200" b="1" dirty="0" err="1">
                <a:solidFill>
                  <a:schemeClr val="lt1"/>
                </a:solidFill>
                <a:latin typeface="Arial" panose="020B0604020202020204" pitchFamily="34" charset="0"/>
                <a:cs typeface="Arial" panose="020B0604020202020204" pitchFamily="34" charset="0"/>
              </a:rPr>
              <a:t>jjolleymsd</a:t>
            </a:r>
            <a:endParaRPr lang="en-US" sz="1200" b="1" dirty="0">
              <a:solidFill>
                <a:schemeClr val="lt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en-US" sz="1200" b="1" dirty="0">
                <a:solidFill>
                  <a:schemeClr val="lt1"/>
                </a:solidFill>
                <a:latin typeface="Arial" panose="020B0604020202020204" pitchFamily="34" charset="0"/>
                <a:cs typeface="Arial" panose="020B0604020202020204" pitchFamily="34" charset="0"/>
              </a:rPr>
              <a:t>Palm Bay Magnet High School, Melbourne, Florida</a:t>
            </a:r>
            <a:endParaRPr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5E962AE-7836-614C-BCB2-049DDDB1E504}"/>
              </a:ext>
            </a:extLst>
          </p:cNvPr>
          <p:cNvSpPr txBox="1"/>
          <p:nvPr/>
        </p:nvSpPr>
        <p:spPr>
          <a:xfrm>
            <a:off x="1755775" y="1873783"/>
            <a:ext cx="8573776"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Effective Use of Primary Sources for Remote Teaching and Learning</a:t>
            </a:r>
          </a:p>
        </p:txBody>
      </p:sp>
      <p:pic>
        <p:nvPicPr>
          <p:cNvPr id="11" name="Picture 10" descr="A picture containing refrigerator&#10;&#10;Description automatically generated">
            <a:extLst>
              <a:ext uri="{FF2B5EF4-FFF2-40B4-BE49-F238E27FC236}">
                <a16:creationId xmlns:a16="http://schemas.microsoft.com/office/drawing/2014/main" xmlns="" id="{A3583D53-A687-ED4B-94B9-CC190EDEEAEE}"/>
              </a:ext>
            </a:extLst>
          </p:cNvPr>
          <p:cNvPicPr>
            <a:picLocks noChangeAspect="1"/>
          </p:cNvPicPr>
          <p:nvPr/>
        </p:nvPicPr>
        <p:blipFill>
          <a:blip r:embed="rId6"/>
          <a:stretch>
            <a:fillRect/>
          </a:stretch>
        </p:blipFill>
        <p:spPr>
          <a:xfrm>
            <a:off x="5344156" y="248519"/>
            <a:ext cx="1279634" cy="1279634"/>
          </a:xfrm>
          <a:prstGeom prst="rect">
            <a:avLst/>
          </a:prstGeom>
        </p:spPr>
      </p:pic>
    </p:spTree>
    <p:extLst>
      <p:ext uri="{BB962C8B-B14F-4D97-AF65-F5344CB8AC3E}">
        <p14:creationId xmlns:p14="http://schemas.microsoft.com/office/powerpoint/2010/main" val="375140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xmlns="" id="{7B9AC2C6-F3C3-1C44-81C7-14A893471F47}"/>
              </a:ext>
            </a:extLst>
          </p:cNvPr>
          <p:cNvPicPr>
            <a:picLocks noChangeAspect="1"/>
          </p:cNvPicPr>
          <p:nvPr/>
        </p:nvPicPr>
        <p:blipFill>
          <a:blip r:embed="rId3"/>
          <a:stretch>
            <a:fillRect/>
          </a:stretch>
        </p:blipFill>
        <p:spPr>
          <a:xfrm>
            <a:off x="1511300" y="997992"/>
            <a:ext cx="9169399" cy="6045556"/>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800" y="381000"/>
            <a:ext cx="9169400" cy="12339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Library of Congress </a:t>
            </a:r>
            <a:r>
              <a:rPr lang="en-US" sz="2400" i="0" u="none" strike="noStrike" cap="none" dirty="0" err="1">
                <a:solidFill>
                  <a:schemeClr val="lt1"/>
                </a:solidFill>
                <a:latin typeface="Arial" panose="020B0604020202020204" pitchFamily="34" charset="0"/>
                <a:cs typeface="Arial" panose="020B0604020202020204" pitchFamily="34" charset="0"/>
                <a:sym typeface="Arial"/>
              </a:rPr>
              <a:t>loc.gov</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67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9AC2C6-F3C3-1C44-81C7-14A893471F47}"/>
              </a:ext>
            </a:extLst>
          </p:cNvPr>
          <p:cNvPicPr>
            <a:picLocks noChangeAspect="1"/>
          </p:cNvPicPr>
          <p:nvPr/>
        </p:nvPicPr>
        <p:blipFill>
          <a:blip r:embed="rId3"/>
          <a:srcRect/>
          <a:stretch/>
        </p:blipFill>
        <p:spPr>
          <a:xfrm>
            <a:off x="489372" y="1432101"/>
            <a:ext cx="7727290" cy="5094745"/>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799" y="381000"/>
            <a:ext cx="10213109" cy="12339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Digital Collections </a:t>
            </a:r>
            <a:r>
              <a:rPr lang="en-US" sz="2400" i="0" u="none" strike="noStrike" cap="none" dirty="0" err="1">
                <a:solidFill>
                  <a:schemeClr val="lt1"/>
                </a:solidFill>
                <a:latin typeface="Arial" panose="020B0604020202020204" pitchFamily="34" charset="0"/>
                <a:cs typeface="Arial" panose="020B0604020202020204" pitchFamily="34" charset="0"/>
                <a:sym typeface="Arial"/>
              </a:rPr>
              <a:t>loc.gov</a:t>
            </a:r>
            <a:r>
              <a:rPr lang="en-US" sz="2400" i="0" u="none" strike="noStrike" cap="none" dirty="0">
                <a:solidFill>
                  <a:schemeClr val="lt1"/>
                </a:solidFill>
                <a:latin typeface="Arial" panose="020B0604020202020204" pitchFamily="34" charset="0"/>
                <a:cs typeface="Arial" panose="020B0604020202020204" pitchFamily="34" charset="0"/>
                <a:sym typeface="Arial"/>
              </a:rPr>
              <a:t>/collections</a:t>
            </a:r>
            <a:endParaRPr sz="2400" dirty="0">
              <a:latin typeface="Arial" panose="020B0604020202020204" pitchFamily="34" charset="0"/>
              <a:cs typeface="Arial" panose="020B0604020202020204" pitchFamily="34" charset="0"/>
            </a:endParaRPr>
          </a:p>
        </p:txBody>
      </p:sp>
      <p:pic>
        <p:nvPicPr>
          <p:cNvPr id="3" name="Picture 2" descr="A picture containing holding, man, woman, black&#10;&#10;Description automatically generated">
            <a:extLst>
              <a:ext uri="{FF2B5EF4-FFF2-40B4-BE49-F238E27FC236}">
                <a16:creationId xmlns:a16="http://schemas.microsoft.com/office/drawing/2014/main" xmlns="" id="{93AF34AD-EC17-424A-A2C2-7DA92DDB1978}"/>
              </a:ext>
            </a:extLst>
          </p:cNvPr>
          <p:cNvPicPr>
            <a:picLocks noChangeAspect="1"/>
          </p:cNvPicPr>
          <p:nvPr/>
        </p:nvPicPr>
        <p:blipFill rotWithShape="1">
          <a:blip r:embed="rId4"/>
          <a:srcRect t="4773" b="3739"/>
          <a:stretch/>
        </p:blipFill>
        <p:spPr>
          <a:xfrm>
            <a:off x="8520224" y="849746"/>
            <a:ext cx="2682246" cy="5310909"/>
          </a:xfrm>
          <a:prstGeom prst="rect">
            <a:avLst/>
          </a:prstGeom>
        </p:spPr>
      </p:pic>
      <p:sp>
        <p:nvSpPr>
          <p:cNvPr id="6" name="Right Arrow 5">
            <a:extLst>
              <a:ext uri="{FF2B5EF4-FFF2-40B4-BE49-F238E27FC236}">
                <a16:creationId xmlns:a16="http://schemas.microsoft.com/office/drawing/2014/main" xmlns="" id="{EBA727B2-A121-BA47-BDC6-63E4CBF8A0F0}"/>
              </a:ext>
            </a:extLst>
          </p:cNvPr>
          <p:cNvSpPr/>
          <p:nvPr/>
        </p:nvSpPr>
        <p:spPr>
          <a:xfrm>
            <a:off x="2570416" y="4095054"/>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xmlns="" id="{45F65E75-CA7D-AD45-B443-111B9DD16F73}"/>
              </a:ext>
            </a:extLst>
          </p:cNvPr>
          <p:cNvSpPr/>
          <p:nvPr/>
        </p:nvSpPr>
        <p:spPr>
          <a:xfrm>
            <a:off x="8553430" y="5001572"/>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12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9AC2C6-F3C3-1C44-81C7-14A893471F47}"/>
              </a:ext>
            </a:extLst>
          </p:cNvPr>
          <p:cNvPicPr>
            <a:picLocks noChangeAspect="1"/>
          </p:cNvPicPr>
          <p:nvPr/>
        </p:nvPicPr>
        <p:blipFill>
          <a:blip r:embed="rId3"/>
          <a:srcRect/>
          <a:stretch/>
        </p:blipFill>
        <p:spPr>
          <a:xfrm>
            <a:off x="1520488" y="997992"/>
            <a:ext cx="9151023" cy="6045556"/>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800" y="381000"/>
            <a:ext cx="9169400" cy="123398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World Digital Library </a:t>
            </a:r>
            <a:r>
              <a:rPr lang="en-US" sz="2400" dirty="0" err="1">
                <a:solidFill>
                  <a:schemeClr val="lt1"/>
                </a:solidFill>
                <a:latin typeface="Arial" panose="020B0604020202020204" pitchFamily="34" charset="0"/>
                <a:cs typeface="Arial" panose="020B0604020202020204" pitchFamily="34" charset="0"/>
                <a:sym typeface="Arial"/>
              </a:rPr>
              <a:t>wdl.org</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61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9AC2C6-F3C3-1C44-81C7-14A893471F47}"/>
              </a:ext>
            </a:extLst>
          </p:cNvPr>
          <p:cNvPicPr>
            <a:picLocks noChangeAspect="1"/>
          </p:cNvPicPr>
          <p:nvPr/>
        </p:nvPicPr>
        <p:blipFill>
          <a:blip r:embed="rId3"/>
          <a:srcRect/>
          <a:stretch/>
        </p:blipFill>
        <p:spPr>
          <a:xfrm>
            <a:off x="1453654" y="997992"/>
            <a:ext cx="9284691" cy="6121570"/>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799" y="381000"/>
            <a:ext cx="10213109" cy="12339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panose="020B0604020202020204" pitchFamily="34" charset="0"/>
                <a:cs typeface="Arial" panose="020B0604020202020204" pitchFamily="34" charset="0"/>
                <a:sym typeface="Arial"/>
              </a:rPr>
              <a:t>Congress and Lawmaking </a:t>
            </a:r>
            <a:r>
              <a:rPr lang="en-US" sz="2400" i="0" u="none" strike="noStrike" cap="none" dirty="0" err="1">
                <a:solidFill>
                  <a:schemeClr val="lt1"/>
                </a:solidFill>
                <a:latin typeface="Arial" panose="020B0604020202020204" pitchFamily="34" charset="0"/>
                <a:cs typeface="Arial" panose="020B0604020202020204" pitchFamily="34" charset="0"/>
                <a:sym typeface="Arial"/>
              </a:rPr>
              <a:t>congress.gov</a:t>
            </a:r>
            <a:endParaRPr sz="2400" dirty="0">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xmlns="" id="{604D054A-56F7-DA42-9AA1-97B9F3D0B5E3}"/>
              </a:ext>
            </a:extLst>
          </p:cNvPr>
          <p:cNvSpPr/>
          <p:nvPr/>
        </p:nvSpPr>
        <p:spPr>
          <a:xfrm>
            <a:off x="1924030" y="2589446"/>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xmlns="" id="{BAEF07C7-828F-8B40-A330-32BCA096F318}"/>
              </a:ext>
            </a:extLst>
          </p:cNvPr>
          <p:cNvSpPr/>
          <p:nvPr/>
        </p:nvSpPr>
        <p:spPr>
          <a:xfrm rot="5400000">
            <a:off x="2384972" y="6310746"/>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xmlns="" id="{E1701C18-1BB9-1542-8807-301C804A21F9}"/>
              </a:ext>
            </a:extLst>
          </p:cNvPr>
          <p:cNvSpPr/>
          <p:nvPr/>
        </p:nvSpPr>
        <p:spPr>
          <a:xfrm rot="5400000">
            <a:off x="5561726" y="6310747"/>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03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9AC2C6-F3C3-1C44-81C7-14A893471F47}"/>
              </a:ext>
            </a:extLst>
          </p:cNvPr>
          <p:cNvPicPr>
            <a:picLocks noChangeAspect="1"/>
          </p:cNvPicPr>
          <p:nvPr/>
        </p:nvPicPr>
        <p:blipFill>
          <a:blip r:embed="rId3"/>
          <a:srcRect/>
          <a:stretch/>
        </p:blipFill>
        <p:spPr>
          <a:xfrm>
            <a:off x="1453655" y="997992"/>
            <a:ext cx="9284689" cy="6121569"/>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799" y="381000"/>
            <a:ext cx="10213109" cy="123398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TPS Teacher Pages </a:t>
            </a:r>
            <a:r>
              <a:rPr lang="en-US" sz="2400" dirty="0" err="1">
                <a:solidFill>
                  <a:schemeClr val="bg1"/>
                </a:solidFill>
                <a:latin typeface="Arial" panose="020B0604020202020204" pitchFamily="34" charset="0"/>
                <a:cs typeface="Arial" panose="020B0604020202020204" pitchFamily="34" charset="0"/>
              </a:rPr>
              <a:t>loc.gov</a:t>
            </a:r>
            <a:r>
              <a:rPr lang="en-US" sz="2400" dirty="0">
                <a:solidFill>
                  <a:schemeClr val="bg1"/>
                </a:solidFill>
                <a:latin typeface="Arial" panose="020B0604020202020204" pitchFamily="34" charset="0"/>
                <a:cs typeface="Arial" panose="020B0604020202020204" pitchFamily="34" charset="0"/>
              </a:rPr>
              <a:t>/teachers</a:t>
            </a:r>
            <a:endParaRPr sz="2400" dirty="0">
              <a:solidFill>
                <a:schemeClr val="bg1"/>
              </a:solidFill>
              <a:latin typeface="Arial" panose="020B0604020202020204" pitchFamily="34" charset="0"/>
              <a:cs typeface="Arial" panose="020B0604020202020204" pitchFamily="34" charset="0"/>
            </a:endParaRPr>
          </a:p>
        </p:txBody>
      </p:sp>
      <p:sp>
        <p:nvSpPr>
          <p:cNvPr id="2" name="Right Arrow 1">
            <a:extLst>
              <a:ext uri="{FF2B5EF4-FFF2-40B4-BE49-F238E27FC236}">
                <a16:creationId xmlns:a16="http://schemas.microsoft.com/office/drawing/2014/main" xmlns="" id="{5F92DBA4-D266-444D-85C9-4A93A56DCF8E}"/>
              </a:ext>
            </a:extLst>
          </p:cNvPr>
          <p:cNvSpPr/>
          <p:nvPr/>
        </p:nvSpPr>
        <p:spPr>
          <a:xfrm>
            <a:off x="2586182" y="3038764"/>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xmlns="" id="{E23F7B73-FB53-8D43-880E-C4CFD39F9DCC}"/>
              </a:ext>
            </a:extLst>
          </p:cNvPr>
          <p:cNvSpPr/>
          <p:nvPr/>
        </p:nvSpPr>
        <p:spPr>
          <a:xfrm rot="5400000">
            <a:off x="7305965" y="3038764"/>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xmlns="" id="{2630B173-9258-C749-871F-DE3D146B1CD0}"/>
              </a:ext>
            </a:extLst>
          </p:cNvPr>
          <p:cNvSpPr/>
          <p:nvPr/>
        </p:nvSpPr>
        <p:spPr>
          <a:xfrm rot="10800000">
            <a:off x="9079347" y="4201018"/>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9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9AC2C6-F3C3-1C44-81C7-14A893471F47}"/>
              </a:ext>
            </a:extLst>
          </p:cNvPr>
          <p:cNvPicPr>
            <a:picLocks noChangeAspect="1"/>
          </p:cNvPicPr>
          <p:nvPr/>
        </p:nvPicPr>
        <p:blipFill>
          <a:blip r:embed="rId3"/>
          <a:srcRect/>
          <a:stretch/>
        </p:blipFill>
        <p:spPr>
          <a:xfrm>
            <a:off x="1453655" y="997992"/>
            <a:ext cx="9284689" cy="6121568"/>
          </a:xfrm>
          <a:prstGeom prst="rect">
            <a:avLst/>
          </a:prstGeom>
        </p:spPr>
      </p:pic>
      <p:sp>
        <p:nvSpPr>
          <p:cNvPr id="8" name="Google Shape;147;p26">
            <a:extLst>
              <a:ext uri="{FF2B5EF4-FFF2-40B4-BE49-F238E27FC236}">
                <a16:creationId xmlns:a16="http://schemas.microsoft.com/office/drawing/2014/main" xmlns="" id="{F6966DCE-8906-7C4F-A3A4-C545437C5379}"/>
              </a:ext>
            </a:extLst>
          </p:cNvPr>
          <p:cNvSpPr txBox="1"/>
          <p:nvPr/>
        </p:nvSpPr>
        <p:spPr>
          <a:xfrm>
            <a:off x="685799" y="381000"/>
            <a:ext cx="10213109" cy="1233985"/>
          </a:xfrm>
          <a:prstGeom prst="rect">
            <a:avLst/>
          </a:prstGeom>
          <a:noFill/>
          <a:ln>
            <a:noFill/>
          </a:ln>
        </p:spPr>
        <p:txBody>
          <a:bodyPr spcFirstLastPara="1" wrap="square" lIns="91425" tIns="45700" rIns="91425" bIns="45700" anchor="t" anchorCtr="0">
            <a:noAutofit/>
          </a:bodyPr>
          <a:lstStyle/>
          <a:p>
            <a:pPr lvl="0"/>
            <a:r>
              <a:rPr lang="en-US" sz="3600" b="1" i="0" u="none" strike="noStrike" cap="none" dirty="0">
                <a:solidFill>
                  <a:schemeClr val="lt1"/>
                </a:solidFill>
                <a:latin typeface="Arial" panose="020B0604020202020204" pitchFamily="34" charset="0"/>
                <a:cs typeface="Arial" panose="020B0604020202020204" pitchFamily="34" charset="0"/>
                <a:sym typeface="Arial"/>
              </a:rPr>
              <a:t>Classroom Materials: PS sets</a:t>
            </a:r>
            <a:endParaRPr sz="2400" dirty="0">
              <a:solidFill>
                <a:schemeClr val="bg1"/>
              </a:solidFill>
              <a:latin typeface="Arial" panose="020B0604020202020204" pitchFamily="34" charset="0"/>
              <a:cs typeface="Arial" panose="020B0604020202020204" pitchFamily="34" charset="0"/>
            </a:endParaRPr>
          </a:p>
        </p:txBody>
      </p:sp>
      <p:sp>
        <p:nvSpPr>
          <p:cNvPr id="2" name="Right Arrow 1">
            <a:extLst>
              <a:ext uri="{FF2B5EF4-FFF2-40B4-BE49-F238E27FC236}">
                <a16:creationId xmlns:a16="http://schemas.microsoft.com/office/drawing/2014/main" xmlns="" id="{5F92DBA4-D266-444D-85C9-4A93A56DCF8E}"/>
              </a:ext>
            </a:extLst>
          </p:cNvPr>
          <p:cNvSpPr/>
          <p:nvPr/>
        </p:nvSpPr>
        <p:spPr>
          <a:xfrm>
            <a:off x="4341091" y="4913746"/>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xmlns="" id="{E23F7B73-FB53-8D43-880E-C4CFD39F9DCC}"/>
              </a:ext>
            </a:extLst>
          </p:cNvPr>
          <p:cNvSpPr/>
          <p:nvPr/>
        </p:nvSpPr>
        <p:spPr>
          <a:xfrm rot="10800000">
            <a:off x="7305965" y="3038764"/>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xmlns="" id="{2630B173-9258-C749-871F-DE3D146B1CD0}"/>
              </a:ext>
            </a:extLst>
          </p:cNvPr>
          <p:cNvSpPr/>
          <p:nvPr/>
        </p:nvSpPr>
        <p:spPr>
          <a:xfrm rot="10800000">
            <a:off x="6367855" y="3371273"/>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xmlns="" id="{5C848852-C554-FB47-B94C-28F920D6713D}"/>
              </a:ext>
            </a:extLst>
          </p:cNvPr>
          <p:cNvSpPr/>
          <p:nvPr/>
        </p:nvSpPr>
        <p:spPr>
          <a:xfrm>
            <a:off x="4322618" y="4470400"/>
            <a:ext cx="554182" cy="3325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8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2080</Words>
  <Application>Microsoft Office PowerPoint</Application>
  <PresentationFormat>Custom</PresentationFormat>
  <Paragraphs>139</Paragraphs>
  <Slides>36</Slides>
  <Notes>34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Brinegar, James Casey</dc:creator>
  <cp:lastModifiedBy>Susan Ward, Educational Issues</cp:lastModifiedBy>
  <cp:revision>14</cp:revision>
  <cp:lastPrinted>2020-06-23T21:18:12Z</cp:lastPrinted>
  <dcterms:created xsi:type="dcterms:W3CDTF">2020-06-22T17:58:38Z</dcterms:created>
  <dcterms:modified xsi:type="dcterms:W3CDTF">2020-06-23T21:19:16Z</dcterms:modified>
</cp:coreProperties>
</file>